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3.xml" ContentType="application/vnd.openxmlformats-officedocument.theme+xml"/>
  <Override PartName="/ppt/slideLayouts/slideLayout21.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58" r:id="rId2"/>
    <p:sldMasterId id="2147483680" r:id="rId3"/>
    <p:sldMasterId id="2147483671" r:id="rId4"/>
  </p:sldMasterIdLst>
  <p:notesMasterIdLst>
    <p:notesMasterId r:id="rId107"/>
  </p:notesMasterIdLst>
  <p:handoutMasterIdLst>
    <p:handoutMasterId r:id="rId108"/>
  </p:handoutMasterIdLst>
  <p:sldIdLst>
    <p:sldId id="301" r:id="rId5"/>
    <p:sldId id="302" r:id="rId6"/>
    <p:sldId id="299" r:id="rId7"/>
    <p:sldId id="372" r:id="rId8"/>
    <p:sldId id="374" r:id="rId9"/>
    <p:sldId id="284" r:id="rId10"/>
    <p:sldId id="375" r:id="rId11"/>
    <p:sldId id="378" r:id="rId12"/>
    <p:sldId id="384" r:id="rId13"/>
    <p:sldId id="377" r:id="rId14"/>
    <p:sldId id="376" r:id="rId15"/>
    <p:sldId id="383" r:id="rId16"/>
    <p:sldId id="386" r:id="rId17"/>
    <p:sldId id="385" r:id="rId18"/>
    <p:sldId id="387" r:id="rId19"/>
    <p:sldId id="388" r:id="rId20"/>
    <p:sldId id="379" r:id="rId21"/>
    <p:sldId id="380" r:id="rId22"/>
    <p:sldId id="389" r:id="rId23"/>
    <p:sldId id="381" r:id="rId24"/>
    <p:sldId id="390" r:id="rId25"/>
    <p:sldId id="382" r:id="rId26"/>
    <p:sldId id="391" r:id="rId27"/>
    <p:sldId id="454" r:id="rId28"/>
    <p:sldId id="455" r:id="rId29"/>
    <p:sldId id="392" r:id="rId30"/>
    <p:sldId id="393" r:id="rId31"/>
    <p:sldId id="398" r:id="rId32"/>
    <p:sldId id="395" r:id="rId33"/>
    <p:sldId id="396" r:id="rId34"/>
    <p:sldId id="412" r:id="rId35"/>
    <p:sldId id="399" r:id="rId36"/>
    <p:sldId id="400" r:id="rId37"/>
    <p:sldId id="397" r:id="rId38"/>
    <p:sldId id="401" r:id="rId39"/>
    <p:sldId id="408" r:id="rId40"/>
    <p:sldId id="409" r:id="rId41"/>
    <p:sldId id="410" r:id="rId42"/>
    <p:sldId id="411" r:id="rId43"/>
    <p:sldId id="413" r:id="rId44"/>
    <p:sldId id="394" r:id="rId45"/>
    <p:sldId id="403" r:id="rId46"/>
    <p:sldId id="414" r:id="rId47"/>
    <p:sldId id="404" r:id="rId48"/>
    <p:sldId id="415" r:id="rId49"/>
    <p:sldId id="405" r:id="rId50"/>
    <p:sldId id="416" r:id="rId51"/>
    <p:sldId id="406" r:id="rId52"/>
    <p:sldId id="407" r:id="rId53"/>
    <p:sldId id="417" r:id="rId54"/>
    <p:sldId id="418" r:id="rId55"/>
    <p:sldId id="419" r:id="rId56"/>
    <p:sldId id="420" r:id="rId57"/>
    <p:sldId id="421" r:id="rId58"/>
    <p:sldId id="428" r:id="rId59"/>
    <p:sldId id="422" r:id="rId60"/>
    <p:sldId id="432" r:id="rId61"/>
    <p:sldId id="429" r:id="rId62"/>
    <p:sldId id="430" r:id="rId63"/>
    <p:sldId id="433" r:id="rId64"/>
    <p:sldId id="437" r:id="rId65"/>
    <p:sldId id="434" r:id="rId66"/>
    <p:sldId id="435" r:id="rId67"/>
    <p:sldId id="436" r:id="rId68"/>
    <p:sldId id="438" r:id="rId69"/>
    <p:sldId id="440" r:id="rId70"/>
    <p:sldId id="466" r:id="rId71"/>
    <p:sldId id="441" r:id="rId72"/>
    <p:sldId id="442" r:id="rId73"/>
    <p:sldId id="443" r:id="rId74"/>
    <p:sldId id="444" r:id="rId75"/>
    <p:sldId id="445" r:id="rId76"/>
    <p:sldId id="446" r:id="rId77"/>
    <p:sldId id="447" r:id="rId78"/>
    <p:sldId id="467" r:id="rId79"/>
    <p:sldId id="448" r:id="rId80"/>
    <p:sldId id="449" r:id="rId81"/>
    <p:sldId id="450" r:id="rId82"/>
    <p:sldId id="456" r:id="rId83"/>
    <p:sldId id="457" r:id="rId84"/>
    <p:sldId id="458" r:id="rId85"/>
    <p:sldId id="459" r:id="rId86"/>
    <p:sldId id="460" r:id="rId87"/>
    <p:sldId id="462" r:id="rId88"/>
    <p:sldId id="461" r:id="rId89"/>
    <p:sldId id="464" r:id="rId90"/>
    <p:sldId id="465" r:id="rId91"/>
    <p:sldId id="468" r:id="rId92"/>
    <p:sldId id="469" r:id="rId93"/>
    <p:sldId id="470" r:id="rId94"/>
    <p:sldId id="471" r:id="rId95"/>
    <p:sldId id="474" r:id="rId96"/>
    <p:sldId id="475" r:id="rId97"/>
    <p:sldId id="431" r:id="rId98"/>
    <p:sldId id="476" r:id="rId99"/>
    <p:sldId id="477" r:id="rId100"/>
    <p:sldId id="479" r:id="rId101"/>
    <p:sldId id="478" r:id="rId102"/>
    <p:sldId id="480" r:id="rId103"/>
    <p:sldId id="423" r:id="rId104"/>
    <p:sldId id="424" r:id="rId105"/>
    <p:sldId id="276" r:id="rId106"/>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guide id="3" orient="horz" pos="162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776"/>
    <a:srgbClr val="585E60"/>
    <a:srgbClr val="F6F6F6"/>
    <a:srgbClr val="2F92D5"/>
    <a:srgbClr val="277DCA"/>
    <a:srgbClr val="397EC1"/>
    <a:srgbClr val="364852"/>
    <a:srgbClr val="2F92D4"/>
    <a:srgbClr val="2B91D3"/>
    <a:srgbClr val="0C61A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4138" autoAdjust="0"/>
    <p:restoredTop sz="94674" autoAdjust="0"/>
  </p:normalViewPr>
  <p:slideViewPr>
    <p:cSldViewPr snapToGrid="0" snapToObjects="1">
      <p:cViewPr varScale="1">
        <p:scale>
          <a:sx n="162" d="100"/>
          <a:sy n="162" d="100"/>
        </p:scale>
        <p:origin x="200" y="232"/>
      </p:cViewPr>
      <p:guideLst>
        <p:guide orient="horz" pos="2160"/>
        <p:guide pos="2880"/>
        <p:guide orient="horz" pos="162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37" d="100"/>
        <a:sy n="137"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tableStyles" Target="tableStyles.xml"/><Relationship Id="rId16" Type="http://schemas.openxmlformats.org/officeDocument/2006/relationships/slide" Target="slides/slide12.xml"/><Relationship Id="rId107" Type="http://schemas.openxmlformats.org/officeDocument/2006/relationships/notesMaster" Target="notesMasters/notesMaster1.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handoutMaster" Target="handoutMasters/handoutMaster1.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slide" Target="slides/slide102.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presProps" Target="presProps.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slideMaster" Target="slideMasters/slideMaster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viewProps" Target="viewProps.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3" Type="http://schemas.openxmlformats.org/officeDocument/2006/relationships/slideMaster" Target="slideMasters/slideMaster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Lato Regular"/>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7D67FC-230E-BC42-A146-28B6DAF9B6E5}" type="datetimeFigureOut">
              <a:rPr lang="en-US" smtClean="0">
                <a:latin typeface="Lato Regular"/>
              </a:rPr>
              <a:t>3/27/22</a:t>
            </a:fld>
            <a:endParaRPr lang="en-US" dirty="0">
              <a:latin typeface="Lato Regular"/>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latin typeface="Lato Regular"/>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BD59A981-CD39-8F44-9CBA-CC2751A8F2A2}" type="slidenum">
              <a:rPr lang="en-US" smtClean="0">
                <a:latin typeface="Lato Regular"/>
              </a:rPr>
              <a:t>‹#›</a:t>
            </a:fld>
            <a:endParaRPr lang="en-US" dirty="0">
              <a:latin typeface="Lato Regular"/>
            </a:endParaRPr>
          </a:p>
        </p:txBody>
      </p:sp>
    </p:spTree>
    <p:extLst>
      <p:ext uri="{BB962C8B-B14F-4D97-AF65-F5344CB8AC3E}">
        <p14:creationId xmlns:p14="http://schemas.microsoft.com/office/powerpoint/2010/main" val="110414636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Lato Regular"/>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Lato Regular"/>
              </a:defRPr>
            </a:lvl1pPr>
          </a:lstStyle>
          <a:p>
            <a:fld id="{200DEFD9-7FA8-E342-B72A-1D2B906EA29E}" type="datetimeFigureOut">
              <a:rPr lang="en-US" smtClean="0"/>
              <a:pPr/>
              <a:t>3/27/22</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Lato Regular"/>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Lato Regular"/>
              </a:defRPr>
            </a:lvl1pPr>
          </a:lstStyle>
          <a:p>
            <a:fld id="{F7510C22-AB3E-3144-954A-30AFB7F4824B}" type="slidenum">
              <a:rPr lang="en-US" smtClean="0"/>
              <a:pPr/>
              <a:t>‹#›</a:t>
            </a:fld>
            <a:endParaRPr lang="en-US" dirty="0"/>
          </a:p>
        </p:txBody>
      </p:sp>
    </p:spTree>
    <p:extLst>
      <p:ext uri="{BB962C8B-B14F-4D97-AF65-F5344CB8AC3E}">
        <p14:creationId xmlns:p14="http://schemas.microsoft.com/office/powerpoint/2010/main" val="1828042752"/>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Lato Regular"/>
        <a:ea typeface="+mn-ea"/>
        <a:cs typeface="+mn-cs"/>
      </a:defRPr>
    </a:lvl1pPr>
    <a:lvl2pPr marL="457200" algn="l" defTabSz="457200" rtl="0" eaLnBrk="1" latinLnBrk="0" hangingPunct="1">
      <a:defRPr sz="1200" kern="1200">
        <a:solidFill>
          <a:schemeClr val="tx1"/>
        </a:solidFill>
        <a:latin typeface="Lato Regular"/>
        <a:ea typeface="+mn-ea"/>
        <a:cs typeface="+mn-cs"/>
      </a:defRPr>
    </a:lvl2pPr>
    <a:lvl3pPr marL="914400" algn="l" defTabSz="457200" rtl="0" eaLnBrk="1" latinLnBrk="0" hangingPunct="1">
      <a:defRPr sz="1200" kern="1200">
        <a:solidFill>
          <a:schemeClr val="tx1"/>
        </a:solidFill>
        <a:latin typeface="Lato Regular"/>
        <a:ea typeface="+mn-ea"/>
        <a:cs typeface="+mn-cs"/>
      </a:defRPr>
    </a:lvl3pPr>
    <a:lvl4pPr marL="1371600" algn="l" defTabSz="457200" rtl="0" eaLnBrk="1" latinLnBrk="0" hangingPunct="1">
      <a:defRPr sz="1200" kern="1200">
        <a:solidFill>
          <a:schemeClr val="tx1"/>
        </a:solidFill>
        <a:latin typeface="Lato Regular"/>
        <a:ea typeface="+mn-ea"/>
        <a:cs typeface="+mn-cs"/>
      </a:defRPr>
    </a:lvl4pPr>
    <a:lvl5pPr marL="1828800" algn="l" defTabSz="457200" rtl="0" eaLnBrk="1" latinLnBrk="0" hangingPunct="1">
      <a:defRPr sz="1200" kern="1200">
        <a:solidFill>
          <a:schemeClr val="tx1"/>
        </a:solidFill>
        <a:latin typeface="Lato Regular"/>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bit.ly</a:t>
            </a:r>
            <a:r>
              <a:rPr lang="en-US" dirty="0"/>
              <a:t>/latour_study-design-and-pss_2022-03-023Mfuydn</a:t>
            </a:r>
          </a:p>
        </p:txBody>
      </p:sp>
      <p:sp>
        <p:nvSpPr>
          <p:cNvPr id="4" name="Slide Number Placeholder 3"/>
          <p:cNvSpPr>
            <a:spLocks noGrp="1"/>
          </p:cNvSpPr>
          <p:nvPr>
            <p:ph type="sldNum" sz="quarter" idx="5"/>
          </p:nvPr>
        </p:nvSpPr>
        <p:spPr/>
        <p:txBody>
          <a:bodyPr/>
          <a:lstStyle/>
          <a:p>
            <a:fld id="{F7510C22-AB3E-3144-954A-30AFB7F4824B}" type="slidenum">
              <a:rPr lang="en-US" smtClean="0"/>
              <a:pPr/>
              <a:t>1</a:t>
            </a:fld>
            <a:endParaRPr lang="en-US" dirty="0"/>
          </a:p>
        </p:txBody>
      </p:sp>
    </p:spTree>
    <p:extLst>
      <p:ext uri="{BB962C8B-B14F-4D97-AF65-F5344CB8AC3E}">
        <p14:creationId xmlns:p14="http://schemas.microsoft.com/office/powerpoint/2010/main" val="37976139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Lato Regular"/>
                <a:ea typeface="+mn-ea"/>
                <a:cs typeface="+mn-cs"/>
              </a:rPr>
              <a:t>It indicates how the expected value of the response relates to the linear combination of explanatory variables; e.g., </a:t>
            </a:r>
            <a:r>
              <a:rPr lang="el-GR" dirty="0"/>
              <a:t>η=</a:t>
            </a:r>
            <a:r>
              <a:rPr lang="en-US" dirty="0"/>
              <a:t>g(E(Yi))=E(Yi)</a:t>
            </a:r>
            <a:r>
              <a:rPr lang="en-US" sz="1200" b="0" i="0" kern="1200" dirty="0">
                <a:solidFill>
                  <a:schemeClr val="tx1"/>
                </a:solidFill>
                <a:effectLst/>
                <a:latin typeface="Lato Regular"/>
                <a:ea typeface="+mn-ea"/>
                <a:cs typeface="+mn-cs"/>
              </a:rPr>
              <a:t> for classical regression, or </a:t>
            </a:r>
            <a:r>
              <a:rPr lang="el-GR" dirty="0"/>
              <a:t>η=</a:t>
            </a:r>
            <a:r>
              <a:rPr lang="en-US" dirty="0"/>
              <a:t>log⁡(</a:t>
            </a:r>
            <a:r>
              <a:rPr lang="el-GR" dirty="0"/>
              <a:t>π1−π)=</a:t>
            </a:r>
            <a:r>
              <a:rPr lang="en-US" dirty="0"/>
              <a:t>logit(</a:t>
            </a:r>
            <a:r>
              <a:rPr lang="el-GR" dirty="0"/>
              <a:t>π)</a:t>
            </a:r>
            <a:r>
              <a:rPr lang="el-GR" sz="1200" b="0" i="0" kern="1200" dirty="0">
                <a:solidFill>
                  <a:schemeClr val="tx1"/>
                </a:solidFill>
                <a:effectLst/>
                <a:latin typeface="Lato Regular"/>
                <a:ea typeface="+mn-ea"/>
                <a:cs typeface="+mn-cs"/>
              </a:rPr>
              <a:t> </a:t>
            </a:r>
            <a:r>
              <a:rPr lang="en-US" sz="1200" b="0" i="0" kern="1200" dirty="0">
                <a:solidFill>
                  <a:schemeClr val="tx1"/>
                </a:solidFill>
                <a:effectLst/>
                <a:latin typeface="Lato Regular"/>
                <a:ea typeface="+mn-ea"/>
                <a:cs typeface="+mn-cs"/>
              </a:rPr>
              <a:t>for logistic regression.</a:t>
            </a:r>
          </a:p>
          <a:p>
            <a:r>
              <a:rPr lang="en-US" sz="1200" b="0" i="0" kern="1200" dirty="0">
                <a:solidFill>
                  <a:schemeClr val="tx1"/>
                </a:solidFill>
                <a:effectLst/>
                <a:latin typeface="Lato Regular"/>
                <a:ea typeface="+mn-ea"/>
                <a:cs typeface="+mn-cs"/>
              </a:rPr>
              <a:t>Connects the random component with the systematic component.</a:t>
            </a:r>
            <a:endParaRPr lang="en-US" dirty="0"/>
          </a:p>
        </p:txBody>
      </p:sp>
      <p:sp>
        <p:nvSpPr>
          <p:cNvPr id="4" name="Slide Number Placeholder 3"/>
          <p:cNvSpPr>
            <a:spLocks noGrp="1"/>
          </p:cNvSpPr>
          <p:nvPr>
            <p:ph type="sldNum" sz="quarter" idx="5"/>
          </p:nvPr>
        </p:nvSpPr>
        <p:spPr/>
        <p:txBody>
          <a:bodyPr/>
          <a:lstStyle/>
          <a:p>
            <a:fld id="{F7510C22-AB3E-3144-954A-30AFB7F4824B}" type="slidenum">
              <a:rPr lang="en-US" smtClean="0"/>
              <a:pPr/>
              <a:t>28</a:t>
            </a:fld>
            <a:endParaRPr lang="en-US" dirty="0"/>
          </a:p>
        </p:txBody>
      </p:sp>
    </p:spTree>
    <p:extLst>
      <p:ext uri="{BB962C8B-B14F-4D97-AF65-F5344CB8AC3E}">
        <p14:creationId xmlns:p14="http://schemas.microsoft.com/office/powerpoint/2010/main" val="4979103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7510C22-AB3E-3144-954A-30AFB7F4824B}" type="slidenum">
              <a:rPr lang="en-US" smtClean="0"/>
              <a:pPr/>
              <a:t>30</a:t>
            </a:fld>
            <a:endParaRPr lang="en-US" dirty="0"/>
          </a:p>
        </p:txBody>
      </p:sp>
    </p:spTree>
    <p:extLst>
      <p:ext uri="{BB962C8B-B14F-4D97-AF65-F5344CB8AC3E}">
        <p14:creationId xmlns:p14="http://schemas.microsoft.com/office/powerpoint/2010/main" val="22502553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Many statistical methods are centered around summary statistics (means, medians, standard deviation, range…), contingency tables (counts and proportions)</a:t>
            </a:r>
          </a:p>
          <a:p>
            <a:endParaRPr lang="en-US" dirty="0"/>
          </a:p>
          <a:p>
            <a:r>
              <a:rPr lang="en-US" dirty="0"/>
              <a:t>Statistical models though more complicated are actually a more general form of methods you might be familiar with. For example, a t-test or a chi-square test could be considered a special case of a statistical model.</a:t>
            </a:r>
          </a:p>
        </p:txBody>
      </p:sp>
      <p:sp>
        <p:nvSpPr>
          <p:cNvPr id="4" name="Slide Number Placeholder 3"/>
          <p:cNvSpPr>
            <a:spLocks noGrp="1"/>
          </p:cNvSpPr>
          <p:nvPr>
            <p:ph type="sldNum" sz="quarter" idx="5"/>
          </p:nvPr>
        </p:nvSpPr>
        <p:spPr/>
        <p:txBody>
          <a:bodyPr/>
          <a:lstStyle/>
          <a:p>
            <a:fld id="{F7510C22-AB3E-3144-954A-30AFB7F4824B}" type="slidenum">
              <a:rPr lang="en-US" smtClean="0"/>
              <a:pPr/>
              <a:t>31</a:t>
            </a:fld>
            <a:endParaRPr lang="en-US" dirty="0"/>
          </a:p>
        </p:txBody>
      </p:sp>
    </p:spTree>
    <p:extLst>
      <p:ext uri="{BB962C8B-B14F-4D97-AF65-F5344CB8AC3E}">
        <p14:creationId xmlns:p14="http://schemas.microsoft.com/office/powerpoint/2010/main" val="8664039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Trend – increasing proportion with CHD as age increases</a:t>
            </a:r>
          </a:p>
          <a:p>
            <a:r>
              <a:rPr lang="en-US" dirty="0"/>
              <a:t>It has a sort of S shape </a:t>
            </a:r>
          </a:p>
          <a:p>
            <a:r>
              <a:rPr lang="en-US" dirty="0"/>
              <a:t>Flat on the two ends</a:t>
            </a:r>
          </a:p>
          <a:p>
            <a:r>
              <a:rPr lang="en-US" dirty="0"/>
              <a:t>Doesn’t quite look linear</a:t>
            </a:r>
          </a:p>
          <a:p>
            <a:endParaRPr lang="en-US" dirty="0"/>
          </a:p>
        </p:txBody>
      </p:sp>
      <p:sp>
        <p:nvSpPr>
          <p:cNvPr id="4" name="Slide Number Placeholder 3"/>
          <p:cNvSpPr>
            <a:spLocks noGrp="1"/>
          </p:cNvSpPr>
          <p:nvPr>
            <p:ph type="sldNum" sz="quarter" idx="5"/>
          </p:nvPr>
        </p:nvSpPr>
        <p:spPr/>
        <p:txBody>
          <a:bodyPr/>
          <a:lstStyle/>
          <a:p>
            <a:fld id="{F7510C22-AB3E-3144-954A-30AFB7F4824B}" type="slidenum">
              <a:rPr lang="en-US" smtClean="0"/>
              <a:pPr/>
              <a:t>38</a:t>
            </a:fld>
            <a:endParaRPr lang="en-US" dirty="0"/>
          </a:p>
        </p:txBody>
      </p:sp>
    </p:spTree>
    <p:extLst>
      <p:ext uri="{BB962C8B-B14F-4D97-AF65-F5344CB8AC3E}">
        <p14:creationId xmlns:p14="http://schemas.microsoft.com/office/powerpoint/2010/main" val="286628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7510C22-AB3E-3144-954A-30AFB7F4824B}" type="slidenum">
              <a:rPr lang="en-US" smtClean="0"/>
              <a:pPr/>
              <a:t>40</a:t>
            </a:fld>
            <a:endParaRPr lang="en-US" dirty="0"/>
          </a:p>
        </p:txBody>
      </p:sp>
    </p:spTree>
    <p:extLst>
      <p:ext uri="{BB962C8B-B14F-4D97-AF65-F5344CB8AC3E}">
        <p14:creationId xmlns:p14="http://schemas.microsoft.com/office/powerpoint/2010/main" val="17123477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7510C22-AB3E-3144-954A-30AFB7F4824B}" type="slidenum">
              <a:rPr lang="en-US" smtClean="0"/>
              <a:pPr/>
              <a:t>41</a:t>
            </a:fld>
            <a:endParaRPr lang="en-US" dirty="0"/>
          </a:p>
        </p:txBody>
      </p:sp>
    </p:spTree>
    <p:extLst>
      <p:ext uri="{BB962C8B-B14F-4D97-AF65-F5344CB8AC3E}">
        <p14:creationId xmlns:p14="http://schemas.microsoft.com/office/powerpoint/2010/main" val="17397477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Same idea but probability and odds are different things</a:t>
            </a:r>
          </a:p>
        </p:txBody>
      </p:sp>
      <p:sp>
        <p:nvSpPr>
          <p:cNvPr id="4" name="Slide Number Placeholder 3"/>
          <p:cNvSpPr>
            <a:spLocks noGrp="1"/>
          </p:cNvSpPr>
          <p:nvPr>
            <p:ph type="sldNum" sz="quarter" idx="5"/>
          </p:nvPr>
        </p:nvSpPr>
        <p:spPr/>
        <p:txBody>
          <a:bodyPr/>
          <a:lstStyle/>
          <a:p>
            <a:fld id="{F7510C22-AB3E-3144-954A-30AFB7F4824B}" type="slidenum">
              <a:rPr lang="en-US" smtClean="0"/>
              <a:pPr/>
              <a:t>45</a:t>
            </a:fld>
            <a:endParaRPr lang="en-US" dirty="0"/>
          </a:p>
        </p:txBody>
      </p:sp>
    </p:spTree>
    <p:extLst>
      <p:ext uri="{BB962C8B-B14F-4D97-AF65-F5344CB8AC3E}">
        <p14:creationId xmlns:p14="http://schemas.microsoft.com/office/powerpoint/2010/main" val="29448427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the probability is zero, the odds are zero</a:t>
            </a:r>
          </a:p>
          <a:p>
            <a:r>
              <a:rPr lang="en-US" dirty="0"/>
              <a:t>When the probability approaches 1, the odds approach infinity</a:t>
            </a:r>
          </a:p>
          <a:p>
            <a:r>
              <a:rPr lang="en-US" dirty="0"/>
              <a:t>Close to what we would want for regression</a:t>
            </a:r>
          </a:p>
          <a:p>
            <a:r>
              <a:rPr lang="en-US" dirty="0"/>
              <a:t>Looks a lot like the top half of the S curve we saw earlier</a:t>
            </a:r>
          </a:p>
        </p:txBody>
      </p:sp>
      <p:sp>
        <p:nvSpPr>
          <p:cNvPr id="4" name="Slide Number Placeholder 3"/>
          <p:cNvSpPr>
            <a:spLocks noGrp="1"/>
          </p:cNvSpPr>
          <p:nvPr>
            <p:ph type="sldNum" sz="quarter" idx="5"/>
          </p:nvPr>
        </p:nvSpPr>
        <p:spPr/>
        <p:txBody>
          <a:bodyPr/>
          <a:lstStyle/>
          <a:p>
            <a:fld id="{F7510C22-AB3E-3144-954A-30AFB7F4824B}" type="slidenum">
              <a:rPr lang="en-US" smtClean="0"/>
              <a:pPr/>
              <a:t>47</a:t>
            </a:fld>
            <a:endParaRPr lang="en-US" dirty="0"/>
          </a:p>
        </p:txBody>
      </p:sp>
    </p:spTree>
    <p:extLst>
      <p:ext uri="{BB962C8B-B14F-4D97-AF65-F5344CB8AC3E}">
        <p14:creationId xmlns:p14="http://schemas.microsoft.com/office/powerpoint/2010/main" val="29672176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Lato Regular"/>
                <a:ea typeface="+mn-ea"/>
                <a:cs typeface="+mn-cs"/>
              </a:rPr>
              <a:t>The figure shows the transformation of probabilities between 0 and 1 to the log-odds scale. The logit has two nice properties:</a:t>
            </a:r>
          </a:p>
          <a:p>
            <a:r>
              <a:rPr lang="en-US" sz="1200" b="0" i="0" kern="1200" dirty="0">
                <a:solidFill>
                  <a:schemeClr val="tx1"/>
                </a:solidFill>
                <a:effectLst/>
                <a:latin typeface="Lato Regular"/>
                <a:ea typeface="+mn-ea"/>
                <a:cs typeface="+mn-cs"/>
              </a:rPr>
              <a:t>It converts odds of less than one to negative numbers, because the </a:t>
            </a:r>
            <a:r>
              <a:rPr lang="en-US" sz="1200" b="0" i="1" kern="1200" dirty="0">
                <a:solidFill>
                  <a:schemeClr val="tx1"/>
                </a:solidFill>
                <a:effectLst/>
                <a:latin typeface="Lato Regular"/>
                <a:ea typeface="+mn-ea"/>
                <a:cs typeface="+mn-cs"/>
              </a:rPr>
              <a:t>log</a:t>
            </a:r>
            <a:r>
              <a:rPr lang="en-US" sz="1200" b="0" i="0" kern="1200" dirty="0">
                <a:solidFill>
                  <a:schemeClr val="tx1"/>
                </a:solidFill>
                <a:effectLst/>
                <a:latin typeface="Lato Regular"/>
                <a:ea typeface="+mn-ea"/>
                <a:cs typeface="+mn-cs"/>
              </a:rPr>
              <a:t> of a number between 0 and 1 is always negative[^1].</a:t>
            </a:r>
          </a:p>
          <a:p>
            <a:r>
              <a:rPr lang="en-US" sz="1200" b="0" i="0" kern="1200" dirty="0">
                <a:solidFill>
                  <a:schemeClr val="tx1"/>
                </a:solidFill>
                <a:effectLst/>
                <a:latin typeface="Lato Regular"/>
                <a:ea typeface="+mn-ea"/>
                <a:cs typeface="+mn-cs"/>
              </a:rPr>
              <a:t>It flattens the rather square curve for the odds in the figure above, and</a:t>
            </a:r>
          </a:p>
          <a:p>
            <a:endParaRPr lang="en-US" dirty="0"/>
          </a:p>
        </p:txBody>
      </p:sp>
      <p:sp>
        <p:nvSpPr>
          <p:cNvPr id="4" name="Slide Number Placeholder 3"/>
          <p:cNvSpPr>
            <a:spLocks noGrp="1"/>
          </p:cNvSpPr>
          <p:nvPr>
            <p:ph type="sldNum" sz="quarter" idx="5"/>
          </p:nvPr>
        </p:nvSpPr>
        <p:spPr/>
        <p:txBody>
          <a:bodyPr/>
          <a:lstStyle/>
          <a:p>
            <a:fld id="{F7510C22-AB3E-3144-954A-30AFB7F4824B}" type="slidenum">
              <a:rPr lang="en-US" smtClean="0"/>
              <a:pPr/>
              <a:t>50</a:t>
            </a:fld>
            <a:endParaRPr lang="en-US" dirty="0"/>
          </a:p>
        </p:txBody>
      </p:sp>
    </p:spTree>
    <p:extLst>
      <p:ext uri="{BB962C8B-B14F-4D97-AF65-F5344CB8AC3E}">
        <p14:creationId xmlns:p14="http://schemas.microsoft.com/office/powerpoint/2010/main" val="33609009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7510C22-AB3E-3144-954A-30AFB7F4824B}" type="slidenum">
              <a:rPr lang="en-US" smtClean="0"/>
              <a:pPr/>
              <a:t>55</a:t>
            </a:fld>
            <a:endParaRPr lang="en-US" dirty="0"/>
          </a:p>
        </p:txBody>
      </p:sp>
    </p:spTree>
    <p:extLst>
      <p:ext uri="{BB962C8B-B14F-4D97-AF65-F5344CB8AC3E}">
        <p14:creationId xmlns:p14="http://schemas.microsoft.com/office/powerpoint/2010/main" val="20230378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7510C22-AB3E-3144-954A-30AFB7F4824B}" type="slidenum">
              <a:rPr lang="en-US" smtClean="0"/>
              <a:pPr/>
              <a:t>4</a:t>
            </a:fld>
            <a:endParaRPr lang="en-US" dirty="0"/>
          </a:p>
        </p:txBody>
      </p:sp>
    </p:spTree>
    <p:extLst>
      <p:ext uri="{BB962C8B-B14F-4D97-AF65-F5344CB8AC3E}">
        <p14:creationId xmlns:p14="http://schemas.microsoft.com/office/powerpoint/2010/main" val="3562444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7510C22-AB3E-3144-954A-30AFB7F4824B}" type="slidenum">
              <a:rPr lang="en-US" smtClean="0"/>
              <a:pPr/>
              <a:t>57</a:t>
            </a:fld>
            <a:endParaRPr lang="en-US" dirty="0"/>
          </a:p>
        </p:txBody>
      </p:sp>
    </p:spTree>
    <p:extLst>
      <p:ext uri="{BB962C8B-B14F-4D97-AF65-F5344CB8AC3E}">
        <p14:creationId xmlns:p14="http://schemas.microsoft.com/office/powerpoint/2010/main" val="21026926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7510C22-AB3E-3144-954A-30AFB7F4824B}" type="slidenum">
              <a:rPr lang="en-US" smtClean="0"/>
              <a:pPr/>
              <a:t>63</a:t>
            </a:fld>
            <a:endParaRPr lang="en-US" dirty="0"/>
          </a:p>
        </p:txBody>
      </p:sp>
    </p:spTree>
    <p:extLst>
      <p:ext uri="{BB962C8B-B14F-4D97-AF65-F5344CB8AC3E}">
        <p14:creationId xmlns:p14="http://schemas.microsoft.com/office/powerpoint/2010/main" val="307741569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Lato Regular"/>
                <a:ea typeface="+mn-ea"/>
                <a:cs typeface="+mn-cs"/>
              </a:rPr>
              <a:t>For example, a one unit increase in the predictor variable </a:t>
            </a:r>
            <a:r>
              <a:rPr lang="en-US" sz="1200" b="0" i="0" kern="1200" dirty="0" err="1">
                <a:solidFill>
                  <a:schemeClr val="tx1"/>
                </a:solidFill>
                <a:effectLst/>
                <a:latin typeface="Lato Regular"/>
                <a:ea typeface="+mn-ea"/>
                <a:cs typeface="+mn-cs"/>
              </a:rPr>
              <a:t>disp</a:t>
            </a:r>
            <a:r>
              <a:rPr lang="en-US" sz="1200" b="0" i="0" kern="1200" dirty="0">
                <a:solidFill>
                  <a:schemeClr val="tx1"/>
                </a:solidFill>
                <a:effectLst/>
                <a:latin typeface="Lato Regular"/>
                <a:ea typeface="+mn-ea"/>
                <a:cs typeface="+mn-cs"/>
              </a:rPr>
              <a:t> is associated with an average change of -0.09518 in the log odds of the response variable am taking on a value of 1. This means that higher values of </a:t>
            </a:r>
            <a:r>
              <a:rPr lang="en-US" sz="1200" b="0" i="0" kern="1200" dirty="0" err="1">
                <a:solidFill>
                  <a:schemeClr val="tx1"/>
                </a:solidFill>
                <a:effectLst/>
                <a:latin typeface="Lato Regular"/>
                <a:ea typeface="+mn-ea"/>
                <a:cs typeface="+mn-cs"/>
              </a:rPr>
              <a:t>disp</a:t>
            </a:r>
            <a:r>
              <a:rPr lang="en-US" sz="1200" b="0" i="0" kern="1200" dirty="0">
                <a:solidFill>
                  <a:schemeClr val="tx1"/>
                </a:solidFill>
                <a:effectLst/>
                <a:latin typeface="Lato Regular"/>
                <a:ea typeface="+mn-ea"/>
                <a:cs typeface="+mn-cs"/>
              </a:rPr>
              <a:t> are associated with a lower likelihood of the am variable taking on a value of 1.</a:t>
            </a:r>
            <a:endParaRPr lang="en-US" dirty="0"/>
          </a:p>
        </p:txBody>
      </p:sp>
      <p:sp>
        <p:nvSpPr>
          <p:cNvPr id="4" name="Slide Number Placeholder 3"/>
          <p:cNvSpPr>
            <a:spLocks noGrp="1"/>
          </p:cNvSpPr>
          <p:nvPr>
            <p:ph type="sldNum" sz="quarter" idx="5"/>
          </p:nvPr>
        </p:nvSpPr>
        <p:spPr/>
        <p:txBody>
          <a:bodyPr/>
          <a:lstStyle/>
          <a:p>
            <a:fld id="{F7510C22-AB3E-3144-954A-30AFB7F4824B}" type="slidenum">
              <a:rPr lang="en-US" smtClean="0"/>
              <a:pPr/>
              <a:t>64</a:t>
            </a:fld>
            <a:endParaRPr lang="en-US" dirty="0"/>
          </a:p>
        </p:txBody>
      </p:sp>
    </p:spTree>
    <p:extLst>
      <p:ext uri="{BB962C8B-B14F-4D97-AF65-F5344CB8AC3E}">
        <p14:creationId xmlns:p14="http://schemas.microsoft.com/office/powerpoint/2010/main" val="247749787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7510C22-AB3E-3144-954A-30AFB7F4824B}" type="slidenum">
              <a:rPr lang="en-US" smtClean="0"/>
              <a:pPr/>
              <a:t>67</a:t>
            </a:fld>
            <a:endParaRPr lang="en-US" dirty="0"/>
          </a:p>
        </p:txBody>
      </p:sp>
    </p:spTree>
    <p:extLst>
      <p:ext uri="{BB962C8B-B14F-4D97-AF65-F5344CB8AC3E}">
        <p14:creationId xmlns:p14="http://schemas.microsoft.com/office/powerpoint/2010/main" val="17611997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7510C22-AB3E-3144-954A-30AFB7F4824B}" type="slidenum">
              <a:rPr lang="en-US" smtClean="0"/>
              <a:pPr/>
              <a:t>68</a:t>
            </a:fld>
            <a:endParaRPr lang="en-US" dirty="0"/>
          </a:p>
        </p:txBody>
      </p:sp>
    </p:spTree>
    <p:extLst>
      <p:ext uri="{BB962C8B-B14F-4D97-AF65-F5344CB8AC3E}">
        <p14:creationId xmlns:p14="http://schemas.microsoft.com/office/powerpoint/2010/main" val="166045653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7510C22-AB3E-3144-954A-30AFB7F4824B}" type="slidenum">
              <a:rPr lang="en-US" smtClean="0"/>
              <a:pPr/>
              <a:t>72</a:t>
            </a:fld>
            <a:endParaRPr lang="en-US" dirty="0"/>
          </a:p>
        </p:txBody>
      </p:sp>
    </p:spTree>
    <p:extLst>
      <p:ext uri="{BB962C8B-B14F-4D97-AF65-F5344CB8AC3E}">
        <p14:creationId xmlns:p14="http://schemas.microsoft.com/office/powerpoint/2010/main" val="292524764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7510C22-AB3E-3144-954A-30AFB7F4824B}" type="slidenum">
              <a:rPr lang="en-US" smtClean="0"/>
              <a:pPr/>
              <a:t>74</a:t>
            </a:fld>
            <a:endParaRPr lang="en-US" dirty="0"/>
          </a:p>
        </p:txBody>
      </p:sp>
    </p:spTree>
    <p:extLst>
      <p:ext uri="{BB962C8B-B14F-4D97-AF65-F5344CB8AC3E}">
        <p14:creationId xmlns:p14="http://schemas.microsoft.com/office/powerpoint/2010/main" val="306138187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7510C22-AB3E-3144-954A-30AFB7F4824B}" type="slidenum">
              <a:rPr lang="en-US" smtClean="0"/>
              <a:pPr/>
              <a:t>75</a:t>
            </a:fld>
            <a:endParaRPr lang="en-US" dirty="0"/>
          </a:p>
        </p:txBody>
      </p:sp>
    </p:spTree>
    <p:extLst>
      <p:ext uri="{BB962C8B-B14F-4D97-AF65-F5344CB8AC3E}">
        <p14:creationId xmlns:p14="http://schemas.microsoft.com/office/powerpoint/2010/main" val="145679550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7510C22-AB3E-3144-954A-30AFB7F4824B}" type="slidenum">
              <a:rPr lang="en-US" smtClean="0"/>
              <a:pPr/>
              <a:t>76</a:t>
            </a:fld>
            <a:endParaRPr lang="en-US" dirty="0"/>
          </a:p>
        </p:txBody>
      </p:sp>
    </p:spTree>
    <p:extLst>
      <p:ext uri="{BB962C8B-B14F-4D97-AF65-F5344CB8AC3E}">
        <p14:creationId xmlns:p14="http://schemas.microsoft.com/office/powerpoint/2010/main" val="288096427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7510C22-AB3E-3144-954A-30AFB7F4824B}" type="slidenum">
              <a:rPr lang="en-US" smtClean="0"/>
              <a:pPr/>
              <a:t>85</a:t>
            </a:fld>
            <a:endParaRPr lang="en-US" dirty="0"/>
          </a:p>
        </p:txBody>
      </p:sp>
    </p:spTree>
    <p:extLst>
      <p:ext uri="{BB962C8B-B14F-4D97-AF65-F5344CB8AC3E}">
        <p14:creationId xmlns:p14="http://schemas.microsoft.com/office/powerpoint/2010/main" val="33002725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Many statistical methods are centered around summary statistics (means, medians, standard deviation, range…), contingency tables (counts and proportions)</a:t>
            </a:r>
          </a:p>
          <a:p>
            <a:endParaRPr lang="en-US" dirty="0"/>
          </a:p>
          <a:p>
            <a:r>
              <a:rPr lang="en-US" dirty="0"/>
              <a:t>Statistical models though more complicated are actually a more general form of methods you might be familiar with. For example, a t-test or a chi-square test could be considered a special case of a statistical model.</a:t>
            </a:r>
          </a:p>
        </p:txBody>
      </p:sp>
      <p:sp>
        <p:nvSpPr>
          <p:cNvPr id="4" name="Slide Number Placeholder 3"/>
          <p:cNvSpPr>
            <a:spLocks noGrp="1"/>
          </p:cNvSpPr>
          <p:nvPr>
            <p:ph type="sldNum" sz="quarter" idx="5"/>
          </p:nvPr>
        </p:nvSpPr>
        <p:spPr/>
        <p:txBody>
          <a:bodyPr/>
          <a:lstStyle/>
          <a:p>
            <a:fld id="{F7510C22-AB3E-3144-954A-30AFB7F4824B}" type="slidenum">
              <a:rPr lang="en-US" smtClean="0"/>
              <a:pPr/>
              <a:t>5</a:t>
            </a:fld>
            <a:endParaRPr lang="en-US" dirty="0"/>
          </a:p>
        </p:txBody>
      </p:sp>
    </p:spTree>
    <p:extLst>
      <p:ext uri="{BB962C8B-B14F-4D97-AF65-F5344CB8AC3E}">
        <p14:creationId xmlns:p14="http://schemas.microsoft.com/office/powerpoint/2010/main" val="5293016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a/b / c/d = a*d / b*c</a:t>
            </a:r>
          </a:p>
        </p:txBody>
      </p:sp>
      <p:sp>
        <p:nvSpPr>
          <p:cNvPr id="4" name="Slide Number Placeholder 3"/>
          <p:cNvSpPr>
            <a:spLocks noGrp="1"/>
          </p:cNvSpPr>
          <p:nvPr>
            <p:ph type="sldNum" sz="quarter" idx="5"/>
          </p:nvPr>
        </p:nvSpPr>
        <p:spPr/>
        <p:txBody>
          <a:bodyPr/>
          <a:lstStyle/>
          <a:p>
            <a:fld id="{F7510C22-AB3E-3144-954A-30AFB7F4824B}" type="slidenum">
              <a:rPr lang="en-US" smtClean="0"/>
              <a:pPr/>
              <a:t>87</a:t>
            </a:fld>
            <a:endParaRPr lang="en-US" dirty="0"/>
          </a:p>
        </p:txBody>
      </p:sp>
    </p:spTree>
    <p:extLst>
      <p:ext uri="{BB962C8B-B14F-4D97-AF65-F5344CB8AC3E}">
        <p14:creationId xmlns:p14="http://schemas.microsoft.com/office/powerpoint/2010/main" val="19857622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7510C22-AB3E-3144-954A-30AFB7F4824B}" type="slidenum">
              <a:rPr lang="en-US" smtClean="0"/>
              <a:pPr/>
              <a:t>91</a:t>
            </a:fld>
            <a:endParaRPr lang="en-US" dirty="0"/>
          </a:p>
        </p:txBody>
      </p:sp>
    </p:spTree>
    <p:extLst>
      <p:ext uri="{BB962C8B-B14F-4D97-AF65-F5344CB8AC3E}">
        <p14:creationId xmlns:p14="http://schemas.microsoft.com/office/powerpoint/2010/main" val="106964876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7510C22-AB3E-3144-954A-30AFB7F4824B}" type="slidenum">
              <a:rPr lang="en-US" smtClean="0"/>
              <a:pPr/>
              <a:t>93</a:t>
            </a:fld>
            <a:endParaRPr lang="en-US" dirty="0"/>
          </a:p>
        </p:txBody>
      </p:sp>
    </p:spTree>
    <p:extLst>
      <p:ext uri="{BB962C8B-B14F-4D97-AF65-F5344CB8AC3E}">
        <p14:creationId xmlns:p14="http://schemas.microsoft.com/office/powerpoint/2010/main" val="333095749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7510C22-AB3E-3144-954A-30AFB7F4824B}" type="slidenum">
              <a:rPr lang="en-US" smtClean="0"/>
              <a:pPr/>
              <a:t>97</a:t>
            </a:fld>
            <a:endParaRPr lang="en-US" dirty="0"/>
          </a:p>
        </p:txBody>
      </p:sp>
    </p:spTree>
    <p:extLst>
      <p:ext uri="{BB962C8B-B14F-4D97-AF65-F5344CB8AC3E}">
        <p14:creationId xmlns:p14="http://schemas.microsoft.com/office/powerpoint/2010/main" val="51704222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7510C22-AB3E-3144-954A-30AFB7F4824B}" type="slidenum">
              <a:rPr lang="en-US" smtClean="0"/>
              <a:pPr/>
              <a:t>98</a:t>
            </a:fld>
            <a:endParaRPr lang="en-US" dirty="0"/>
          </a:p>
        </p:txBody>
      </p:sp>
    </p:spTree>
    <p:extLst>
      <p:ext uri="{BB962C8B-B14F-4D97-AF65-F5344CB8AC3E}">
        <p14:creationId xmlns:p14="http://schemas.microsoft.com/office/powerpoint/2010/main" val="29781558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7510C22-AB3E-3144-954A-30AFB7F4824B}" type="slidenum">
              <a:rPr lang="en-US" smtClean="0"/>
              <a:pPr/>
              <a:t>99</a:t>
            </a:fld>
            <a:endParaRPr lang="en-US" dirty="0"/>
          </a:p>
        </p:txBody>
      </p:sp>
    </p:spTree>
    <p:extLst>
      <p:ext uri="{BB962C8B-B14F-4D97-AF65-F5344CB8AC3E}">
        <p14:creationId xmlns:p14="http://schemas.microsoft.com/office/powerpoint/2010/main" val="372423189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7510C22-AB3E-3144-954A-30AFB7F4824B}" type="slidenum">
              <a:rPr lang="en-US" smtClean="0"/>
              <a:pPr/>
              <a:t>100</a:t>
            </a:fld>
            <a:endParaRPr lang="en-US" dirty="0"/>
          </a:p>
        </p:txBody>
      </p:sp>
    </p:spTree>
    <p:extLst>
      <p:ext uri="{BB962C8B-B14F-4D97-AF65-F5344CB8AC3E}">
        <p14:creationId xmlns:p14="http://schemas.microsoft.com/office/powerpoint/2010/main" val="2356099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Many statistical methods are centered around summary statistics (means, medians, standard deviation, range…), contingency tables (counts and proportions)</a:t>
            </a:r>
          </a:p>
          <a:p>
            <a:endParaRPr lang="en-US" dirty="0"/>
          </a:p>
          <a:p>
            <a:r>
              <a:rPr lang="en-US" dirty="0"/>
              <a:t>Statistical models though more complicated are actually a more general form of methods you might be familiar with. For example, a t-test or a chi-square test could be considered a special case of a statistical model.</a:t>
            </a:r>
          </a:p>
        </p:txBody>
      </p:sp>
      <p:sp>
        <p:nvSpPr>
          <p:cNvPr id="4" name="Slide Number Placeholder 3"/>
          <p:cNvSpPr>
            <a:spLocks noGrp="1"/>
          </p:cNvSpPr>
          <p:nvPr>
            <p:ph type="sldNum" sz="quarter" idx="5"/>
          </p:nvPr>
        </p:nvSpPr>
        <p:spPr/>
        <p:txBody>
          <a:bodyPr/>
          <a:lstStyle/>
          <a:p>
            <a:fld id="{F7510C22-AB3E-3144-954A-30AFB7F4824B}" type="slidenum">
              <a:rPr lang="en-US" smtClean="0"/>
              <a:pPr/>
              <a:t>9</a:t>
            </a:fld>
            <a:endParaRPr lang="en-US" dirty="0"/>
          </a:p>
        </p:txBody>
      </p:sp>
    </p:spTree>
    <p:extLst>
      <p:ext uri="{BB962C8B-B14F-4D97-AF65-F5344CB8AC3E}">
        <p14:creationId xmlns:p14="http://schemas.microsoft.com/office/powerpoint/2010/main" val="36995998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Selecting the appropriate methods in statistics requires understanding of the type(s) of data you</a:t>
            </a:r>
          </a:p>
        </p:txBody>
      </p:sp>
      <p:sp>
        <p:nvSpPr>
          <p:cNvPr id="4" name="Slide Number Placeholder 3"/>
          <p:cNvSpPr>
            <a:spLocks noGrp="1"/>
          </p:cNvSpPr>
          <p:nvPr>
            <p:ph type="sldNum" sz="quarter" idx="5"/>
          </p:nvPr>
        </p:nvSpPr>
        <p:spPr/>
        <p:txBody>
          <a:bodyPr/>
          <a:lstStyle/>
          <a:p>
            <a:fld id="{F7510C22-AB3E-3144-954A-30AFB7F4824B}" type="slidenum">
              <a:rPr lang="en-US" smtClean="0"/>
              <a:pPr/>
              <a:t>10</a:t>
            </a:fld>
            <a:endParaRPr lang="en-US" dirty="0"/>
          </a:p>
        </p:txBody>
      </p:sp>
    </p:spTree>
    <p:extLst>
      <p:ext uri="{BB962C8B-B14F-4D97-AF65-F5344CB8AC3E}">
        <p14:creationId xmlns:p14="http://schemas.microsoft.com/office/powerpoint/2010/main" val="31568865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Many statistical methods are centered around summary statistics (means, medians, standard deviation, range…), contingency tables (counts and proportions)</a:t>
            </a:r>
          </a:p>
          <a:p>
            <a:endParaRPr lang="en-US" dirty="0"/>
          </a:p>
          <a:p>
            <a:r>
              <a:rPr lang="en-US" dirty="0"/>
              <a:t>Statistical models though more complicated are actually a more general form of methods you might be familiar with. For example, a t-test or a chi-square test could be considered a special case of a statistical model.</a:t>
            </a:r>
          </a:p>
        </p:txBody>
      </p:sp>
      <p:sp>
        <p:nvSpPr>
          <p:cNvPr id="4" name="Slide Number Placeholder 3"/>
          <p:cNvSpPr>
            <a:spLocks noGrp="1"/>
          </p:cNvSpPr>
          <p:nvPr>
            <p:ph type="sldNum" sz="quarter" idx="5"/>
          </p:nvPr>
        </p:nvSpPr>
        <p:spPr/>
        <p:txBody>
          <a:bodyPr/>
          <a:lstStyle/>
          <a:p>
            <a:fld id="{F7510C22-AB3E-3144-954A-30AFB7F4824B}" type="slidenum">
              <a:rPr lang="en-US" smtClean="0"/>
              <a:pPr/>
              <a:t>16</a:t>
            </a:fld>
            <a:endParaRPr lang="en-US" dirty="0"/>
          </a:p>
        </p:txBody>
      </p:sp>
    </p:spTree>
    <p:extLst>
      <p:ext uri="{BB962C8B-B14F-4D97-AF65-F5344CB8AC3E}">
        <p14:creationId xmlns:p14="http://schemas.microsoft.com/office/powerpoint/2010/main" val="23952017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7510C22-AB3E-3144-954A-30AFB7F4824B}" type="slidenum">
              <a:rPr lang="en-US" smtClean="0"/>
              <a:pPr/>
              <a:t>18</a:t>
            </a:fld>
            <a:endParaRPr lang="en-US" dirty="0"/>
          </a:p>
        </p:txBody>
      </p:sp>
    </p:spTree>
    <p:extLst>
      <p:ext uri="{BB962C8B-B14F-4D97-AF65-F5344CB8AC3E}">
        <p14:creationId xmlns:p14="http://schemas.microsoft.com/office/powerpoint/2010/main" val="13439733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7510C22-AB3E-3144-954A-30AFB7F4824B}" type="slidenum">
              <a:rPr lang="en-US" smtClean="0"/>
              <a:pPr/>
              <a:t>19</a:t>
            </a:fld>
            <a:endParaRPr lang="en-US" dirty="0"/>
          </a:p>
        </p:txBody>
      </p:sp>
    </p:spTree>
    <p:extLst>
      <p:ext uri="{BB962C8B-B14F-4D97-AF65-F5344CB8AC3E}">
        <p14:creationId xmlns:p14="http://schemas.microsoft.com/office/powerpoint/2010/main" val="38157253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Identify Y, </a:t>
            </a:r>
          </a:p>
          <a:p>
            <a:r>
              <a:rPr lang="en-US" dirty="0"/>
              <a:t>Figure out the type of variable that Y is, </a:t>
            </a:r>
          </a:p>
          <a:p>
            <a:r>
              <a:rPr lang="en-US" dirty="0"/>
              <a:t>Assume a distribution</a:t>
            </a:r>
          </a:p>
        </p:txBody>
      </p:sp>
      <p:sp>
        <p:nvSpPr>
          <p:cNvPr id="4" name="Slide Number Placeholder 3"/>
          <p:cNvSpPr>
            <a:spLocks noGrp="1"/>
          </p:cNvSpPr>
          <p:nvPr>
            <p:ph type="sldNum" sz="quarter" idx="5"/>
          </p:nvPr>
        </p:nvSpPr>
        <p:spPr/>
        <p:txBody>
          <a:bodyPr/>
          <a:lstStyle/>
          <a:p>
            <a:fld id="{F7510C22-AB3E-3144-954A-30AFB7F4824B}" type="slidenum">
              <a:rPr lang="en-US" smtClean="0"/>
              <a:pPr/>
              <a:t>23</a:t>
            </a:fld>
            <a:endParaRPr lang="en-US" dirty="0"/>
          </a:p>
        </p:txBody>
      </p:sp>
    </p:spTree>
    <p:extLst>
      <p:ext uri="{BB962C8B-B14F-4D97-AF65-F5344CB8AC3E}">
        <p14:creationId xmlns:p14="http://schemas.microsoft.com/office/powerpoint/2010/main" val="33617994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Headline and Subhead">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731518" y="686832"/>
            <a:ext cx="7589520" cy="715340"/>
          </a:xfrm>
        </p:spPr>
        <p:txBody>
          <a:bodyPr>
            <a:normAutofit/>
          </a:bodyPr>
          <a:lstStyle>
            <a:lvl1pPr algn="l">
              <a:defRPr sz="4000"/>
            </a:lvl1pPr>
          </a:lstStyle>
          <a:p>
            <a:r>
              <a:rPr lang="en-US" dirty="0"/>
              <a:t>Click to edit master title style</a:t>
            </a:r>
          </a:p>
        </p:txBody>
      </p:sp>
      <p:sp>
        <p:nvSpPr>
          <p:cNvPr id="3" name="Subtitle 2"/>
          <p:cNvSpPr>
            <a:spLocks noGrp="1"/>
          </p:cNvSpPr>
          <p:nvPr>
            <p:ph type="subTitle" idx="1" hasCustomPrompt="1"/>
          </p:nvPr>
        </p:nvSpPr>
        <p:spPr>
          <a:xfrm>
            <a:off x="731520" y="1410992"/>
            <a:ext cx="7589520" cy="952419"/>
          </a:xfrm>
        </p:spPr>
        <p:txBody>
          <a:bodyPr>
            <a:normAutofit/>
          </a:bodyPr>
          <a:lstStyle>
            <a:lvl1pPr marL="0" indent="0" algn="l">
              <a:buNone/>
              <a:defRPr sz="1800">
                <a:solidFill>
                  <a:srgbClr val="364852"/>
                </a:solidFill>
                <a:latin typeface="Noto Serif"/>
                <a:cs typeface="Noto Serif"/>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5" name="Text Placeholder 4"/>
          <p:cNvSpPr>
            <a:spLocks noGrp="1"/>
          </p:cNvSpPr>
          <p:nvPr>
            <p:ph type="body" sz="quarter" idx="10" hasCustomPrompt="1"/>
          </p:nvPr>
        </p:nvSpPr>
        <p:spPr>
          <a:xfrm>
            <a:off x="731520" y="2928032"/>
            <a:ext cx="7589520" cy="1468122"/>
          </a:xfrm>
        </p:spPr>
        <p:txBody>
          <a:bodyPr>
            <a:noAutofit/>
          </a:bodyPr>
          <a:lstStyle>
            <a:lvl1pPr marL="0" indent="0">
              <a:buNone/>
              <a:defRPr sz="1800">
                <a:latin typeface="Noto Serif"/>
                <a:cs typeface="Noto Serif"/>
              </a:defRPr>
            </a:lvl1pPr>
            <a:lvl2pPr marL="457200" indent="0">
              <a:buNone/>
              <a:defRPr sz="1800">
                <a:latin typeface="Noto Serif"/>
                <a:cs typeface="Noto Serif"/>
              </a:defRPr>
            </a:lvl2pPr>
            <a:lvl3pPr marL="914400" indent="0">
              <a:buNone/>
              <a:defRPr sz="1800">
                <a:latin typeface="Noto Serif"/>
                <a:cs typeface="Noto Serif"/>
              </a:defRPr>
            </a:lvl3pPr>
            <a:lvl4pPr marL="1371600" indent="0">
              <a:buNone/>
              <a:defRPr sz="1800">
                <a:latin typeface="Noto Serif"/>
                <a:cs typeface="Noto Serif"/>
              </a:defRPr>
            </a:lvl4pPr>
            <a:lvl5pPr marL="1828800" indent="0">
              <a:buNone/>
              <a:defRPr sz="1800">
                <a:latin typeface="Noto Serif"/>
                <a:cs typeface="Noto Serif"/>
              </a:defRPr>
            </a:lvl5pPr>
          </a:lstStyle>
          <a:p>
            <a:pPr lvl="0"/>
            <a:r>
              <a:rPr lang="en-US" dirty="0"/>
              <a:t>Click to edit master text styles</a:t>
            </a:r>
          </a:p>
        </p:txBody>
      </p:sp>
      <p:sp>
        <p:nvSpPr>
          <p:cNvPr id="8" name="Text Placeholder 7"/>
          <p:cNvSpPr>
            <a:spLocks noGrp="1"/>
          </p:cNvSpPr>
          <p:nvPr>
            <p:ph type="body" sz="quarter" idx="11" hasCustomPrompt="1"/>
          </p:nvPr>
        </p:nvSpPr>
        <p:spPr>
          <a:xfrm>
            <a:off x="731520" y="2521744"/>
            <a:ext cx="7589520" cy="344330"/>
          </a:xfrm>
        </p:spPr>
        <p:txBody>
          <a:bodyPr/>
          <a:lstStyle>
            <a:lvl1pPr marL="0" indent="0">
              <a:buNone/>
              <a:defRPr baseline="0">
                <a:solidFill>
                  <a:schemeClr val="accent2"/>
                </a:solidFill>
                <a:latin typeface="Lato Regular"/>
                <a:cs typeface="Lato Regular"/>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subhead</a:t>
            </a:r>
          </a:p>
        </p:txBody>
      </p:sp>
      <p:sp>
        <p:nvSpPr>
          <p:cNvPr id="6" name="Slide Number Placeholder 5"/>
          <p:cNvSpPr>
            <a:spLocks noGrp="1"/>
          </p:cNvSpPr>
          <p:nvPr userDrawn="1"/>
        </p:nvSpPr>
        <p:spPr>
          <a:xfrm>
            <a:off x="294746" y="4582865"/>
            <a:ext cx="591343" cy="365125"/>
          </a:xfrm>
          <a:prstGeom prst="rect">
            <a:avLst/>
          </a:prstGeom>
        </p:spPr>
        <p:txBody>
          <a:bodyPr vert="horz" lIns="91440" tIns="45720" rIns="91440" bIns="45720"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fld id="{2A59DB8F-8FAF-2B4A-8A2B-8E81A1CA772A}" type="slidenum">
              <a:rPr lang="en-US" sz="1200" smtClean="0">
                <a:solidFill>
                  <a:schemeClr val="tx2"/>
                </a:solidFill>
                <a:latin typeface="Noto Serif" charset="0"/>
                <a:ea typeface="Noto Serif" charset="0"/>
                <a:cs typeface="Noto Serif" charset="0"/>
              </a:rPr>
              <a:pPr algn="l"/>
              <a:t>‹#›</a:t>
            </a:fld>
            <a:endParaRPr lang="en-US" sz="1200" dirty="0">
              <a:solidFill>
                <a:schemeClr val="tx2"/>
              </a:solidFill>
              <a:latin typeface="Noto Serif" charset="0"/>
              <a:ea typeface="Noto Serif" charset="0"/>
              <a:cs typeface="Noto Serif" charset="0"/>
            </a:endParaRPr>
          </a:p>
        </p:txBody>
      </p:sp>
    </p:spTree>
    <p:extLst>
      <p:ext uri="{BB962C8B-B14F-4D97-AF65-F5344CB8AC3E}">
        <p14:creationId xmlns:p14="http://schemas.microsoft.com/office/powerpoint/2010/main" val="6590148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Blank Slide">
    <p:spTree>
      <p:nvGrpSpPr>
        <p:cNvPr id="1" name=""/>
        <p:cNvGrpSpPr/>
        <p:nvPr/>
      </p:nvGrpSpPr>
      <p:grpSpPr>
        <a:xfrm>
          <a:off x="0" y="0"/>
          <a:ext cx="0" cy="0"/>
          <a:chOff x="0" y="0"/>
          <a:chExt cx="0" cy="0"/>
        </a:xfrm>
      </p:grpSpPr>
      <p:sp>
        <p:nvSpPr>
          <p:cNvPr id="2" name="Rectangle 1"/>
          <p:cNvSpPr/>
          <p:nvPr userDrawn="1"/>
        </p:nvSpPr>
        <p:spPr>
          <a:xfrm>
            <a:off x="109744" y="4594651"/>
            <a:ext cx="752528" cy="548849"/>
          </a:xfrm>
          <a:prstGeom prst="rect">
            <a:avLst/>
          </a:prstGeom>
          <a:solidFill>
            <a:schemeClr val="bg2"/>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877758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hort Drop Quote, Lato">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9144000" cy="5143500"/>
          </a:xfrm>
        </p:spPr>
        <p:txBody>
          <a:bodyPr/>
          <a:lstStyle/>
          <a:p>
            <a:endParaRPr lang="en-US" dirty="0"/>
          </a:p>
        </p:txBody>
      </p:sp>
      <p:sp>
        <p:nvSpPr>
          <p:cNvPr id="4" name="Title Placeholder 1"/>
          <p:cNvSpPr>
            <a:spLocks noGrp="1"/>
          </p:cNvSpPr>
          <p:nvPr>
            <p:ph type="title" hasCustomPrompt="1"/>
          </p:nvPr>
        </p:nvSpPr>
        <p:spPr>
          <a:xfrm>
            <a:off x="1645920" y="1280160"/>
            <a:ext cx="5943600" cy="2743200"/>
          </a:xfrm>
          <a:prstGeom prst="rect">
            <a:avLst/>
          </a:prstGeom>
        </p:spPr>
        <p:txBody>
          <a:bodyPr vert="horz" lIns="91440" tIns="45720" rIns="91440" bIns="45720" rtlCol="0" anchor="ctr">
            <a:normAutofit/>
          </a:bodyPr>
          <a:lstStyle>
            <a:lvl1pPr marL="228600" indent="-173736" algn="l">
              <a:defRPr baseline="0"/>
            </a:lvl1pPr>
          </a:lstStyle>
          <a:p>
            <a:r>
              <a:rPr lang="en-US" dirty="0"/>
              <a:t>“Click to edit drop quote”</a:t>
            </a:r>
            <a:br>
              <a:rPr lang="en-US" dirty="0"/>
            </a:br>
            <a:endParaRPr lang="en-US" dirty="0"/>
          </a:p>
        </p:txBody>
      </p:sp>
    </p:spTree>
    <p:extLst>
      <p:ext uri="{BB962C8B-B14F-4D97-AF65-F5344CB8AC3E}">
        <p14:creationId xmlns:p14="http://schemas.microsoft.com/office/powerpoint/2010/main" val="408878899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Picture with White Box Short Drop Quot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9144000" cy="5143500"/>
          </a:xfrm>
        </p:spPr>
        <p:txBody>
          <a:bodyPr/>
          <a:lstStyle/>
          <a:p>
            <a:endParaRPr lang="en-US" dirty="0"/>
          </a:p>
        </p:txBody>
      </p:sp>
      <p:sp>
        <p:nvSpPr>
          <p:cNvPr id="4" name="Rectangle 3"/>
          <p:cNvSpPr/>
          <p:nvPr userDrawn="1"/>
        </p:nvSpPr>
        <p:spPr>
          <a:xfrm>
            <a:off x="-1" y="0"/>
            <a:ext cx="9144000" cy="5120640"/>
          </a:xfrm>
          <a:prstGeom prst="rect">
            <a:avLst/>
          </a:prstGeom>
          <a:solidFill>
            <a:schemeClr val="bg1">
              <a:alpha val="79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Lato Regular"/>
            </a:endParaRPr>
          </a:p>
        </p:txBody>
      </p:sp>
      <p:sp>
        <p:nvSpPr>
          <p:cNvPr id="5" name="Title Placeholder 1"/>
          <p:cNvSpPr>
            <a:spLocks noGrp="1"/>
          </p:cNvSpPr>
          <p:nvPr>
            <p:ph type="title" hasCustomPrompt="1"/>
          </p:nvPr>
        </p:nvSpPr>
        <p:spPr>
          <a:xfrm>
            <a:off x="1645920" y="1280160"/>
            <a:ext cx="5943600" cy="2743200"/>
          </a:xfrm>
          <a:prstGeom prst="rect">
            <a:avLst/>
          </a:prstGeom>
        </p:spPr>
        <p:txBody>
          <a:bodyPr vert="horz" lIns="91440" tIns="45720" rIns="91440" bIns="45720" rtlCol="0" anchor="ctr">
            <a:normAutofit/>
          </a:bodyPr>
          <a:lstStyle>
            <a:lvl1pPr marL="228600" indent="-173736" algn="l">
              <a:defRPr baseline="0"/>
            </a:lvl1pPr>
          </a:lstStyle>
          <a:p>
            <a:r>
              <a:rPr lang="en-US" dirty="0"/>
              <a:t>“Click to edit drop quote”</a:t>
            </a:r>
            <a:br>
              <a:rPr lang="en-US" dirty="0"/>
            </a:br>
            <a:endParaRPr lang="en-US" dirty="0"/>
          </a:p>
        </p:txBody>
      </p:sp>
    </p:spTree>
    <p:extLst>
      <p:ext uri="{BB962C8B-B14F-4D97-AF65-F5344CB8AC3E}">
        <p14:creationId xmlns:p14="http://schemas.microsoft.com/office/powerpoint/2010/main" val="183949512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icture ">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0" y="0"/>
            <a:ext cx="9144000" cy="51435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Tree>
    <p:extLst>
      <p:ext uri="{BB962C8B-B14F-4D97-AF65-F5344CB8AC3E}">
        <p14:creationId xmlns:p14="http://schemas.microsoft.com/office/powerpoint/2010/main" val="116335990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Objec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76185" y="361566"/>
            <a:ext cx="8031317" cy="4365251"/>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endParaRPr lang="en-US" dirty="0"/>
          </a:p>
        </p:txBody>
      </p:sp>
    </p:spTree>
    <p:extLst>
      <p:ext uri="{BB962C8B-B14F-4D97-AF65-F5344CB8AC3E}">
        <p14:creationId xmlns:p14="http://schemas.microsoft.com/office/powerpoint/2010/main" val="8743155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
        <p:nvSpPr>
          <p:cNvPr id="2" name="Rectangle 1"/>
          <p:cNvSpPr/>
          <p:nvPr userDrawn="1"/>
        </p:nvSpPr>
        <p:spPr>
          <a:xfrm>
            <a:off x="109744" y="4594651"/>
            <a:ext cx="752528" cy="548849"/>
          </a:xfrm>
          <a:prstGeom prst="rect">
            <a:avLst/>
          </a:prstGeom>
          <a:solidFill>
            <a:schemeClr val="bg2"/>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8033162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Gray Heading and Subhead w/Logo">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731520" y="731520"/>
            <a:ext cx="7589520" cy="731520"/>
          </a:xfrm>
        </p:spPr>
        <p:txBody>
          <a:bodyPr>
            <a:normAutofit/>
          </a:bodyPr>
          <a:lstStyle>
            <a:lvl1pPr algn="l">
              <a:defRPr sz="4000"/>
            </a:lvl1pPr>
          </a:lstStyle>
          <a:p>
            <a:r>
              <a:rPr lang="en-US" dirty="0"/>
              <a:t>Click to edit master title style</a:t>
            </a:r>
          </a:p>
        </p:txBody>
      </p:sp>
      <p:sp>
        <p:nvSpPr>
          <p:cNvPr id="5" name="Subtitle 2"/>
          <p:cNvSpPr>
            <a:spLocks noGrp="1"/>
          </p:cNvSpPr>
          <p:nvPr>
            <p:ph type="subTitle" idx="1" hasCustomPrompt="1"/>
          </p:nvPr>
        </p:nvSpPr>
        <p:spPr>
          <a:xfrm>
            <a:off x="731520" y="1554480"/>
            <a:ext cx="7589520" cy="952419"/>
          </a:xfrm>
        </p:spPr>
        <p:txBody>
          <a:bodyPr>
            <a:normAutofit/>
          </a:bodyPr>
          <a:lstStyle>
            <a:lvl1pPr marL="0" indent="0" algn="l">
              <a:buNone/>
              <a:defRPr sz="1800">
                <a:solidFill>
                  <a:srgbClr val="FFFFFF"/>
                </a:solidFill>
                <a:latin typeface="Noto Serif"/>
                <a:cs typeface="Noto Serif"/>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6" name="Text Placeholder 4"/>
          <p:cNvSpPr>
            <a:spLocks noGrp="1"/>
          </p:cNvSpPr>
          <p:nvPr>
            <p:ph type="body" sz="quarter" idx="10" hasCustomPrompt="1"/>
          </p:nvPr>
        </p:nvSpPr>
        <p:spPr>
          <a:xfrm>
            <a:off x="731520" y="3108960"/>
            <a:ext cx="7589520" cy="1198960"/>
          </a:xfrm>
        </p:spPr>
        <p:txBody>
          <a:bodyPr>
            <a:noAutofit/>
          </a:bodyPr>
          <a:lstStyle>
            <a:lvl1pPr marL="0" indent="0">
              <a:buNone/>
              <a:defRPr sz="1800">
                <a:latin typeface="Noto Serif"/>
                <a:cs typeface="Noto Serif"/>
              </a:defRPr>
            </a:lvl1pPr>
            <a:lvl2pPr marL="457200" indent="0">
              <a:buNone/>
              <a:defRPr sz="1800">
                <a:latin typeface="Noto Serif"/>
                <a:cs typeface="Noto Serif"/>
              </a:defRPr>
            </a:lvl2pPr>
            <a:lvl3pPr marL="914400" indent="0">
              <a:buNone/>
              <a:defRPr sz="1800">
                <a:latin typeface="Noto Serif"/>
                <a:cs typeface="Noto Serif"/>
              </a:defRPr>
            </a:lvl3pPr>
            <a:lvl4pPr marL="1371600" indent="0">
              <a:buNone/>
              <a:defRPr sz="1800">
                <a:latin typeface="Noto Serif"/>
                <a:cs typeface="Noto Serif"/>
              </a:defRPr>
            </a:lvl4pPr>
            <a:lvl5pPr marL="1828800" indent="0">
              <a:buNone/>
              <a:defRPr sz="1800">
                <a:latin typeface="Noto Serif"/>
                <a:cs typeface="Noto Serif"/>
              </a:defRPr>
            </a:lvl5pPr>
          </a:lstStyle>
          <a:p>
            <a:pPr lvl="0"/>
            <a:r>
              <a:rPr lang="en-US" dirty="0"/>
              <a:t>Click to edit master text styles</a:t>
            </a:r>
          </a:p>
        </p:txBody>
      </p:sp>
      <p:sp>
        <p:nvSpPr>
          <p:cNvPr id="7" name="Text Placeholder 7"/>
          <p:cNvSpPr>
            <a:spLocks noGrp="1"/>
          </p:cNvSpPr>
          <p:nvPr>
            <p:ph type="body" sz="quarter" idx="11" hasCustomPrompt="1"/>
          </p:nvPr>
        </p:nvSpPr>
        <p:spPr>
          <a:xfrm>
            <a:off x="731520" y="2651760"/>
            <a:ext cx="7589520" cy="344330"/>
          </a:xfrm>
        </p:spPr>
        <p:txBody>
          <a:bodyPr>
            <a:normAutofit/>
          </a:bodyPr>
          <a:lstStyle>
            <a:lvl1pPr marL="0" indent="0">
              <a:buNone/>
              <a:defRPr sz="2400" baseline="0">
                <a:solidFill>
                  <a:schemeClr val="bg1"/>
                </a:solidFill>
                <a:latin typeface="Lato Regular"/>
                <a:cs typeface="Lato Regular"/>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subhead</a:t>
            </a:r>
          </a:p>
        </p:txBody>
      </p:sp>
      <p:sp>
        <p:nvSpPr>
          <p:cNvPr id="8" name="Slide Number Placeholder 5"/>
          <p:cNvSpPr>
            <a:spLocks noGrp="1"/>
          </p:cNvSpPr>
          <p:nvPr userDrawn="1"/>
        </p:nvSpPr>
        <p:spPr>
          <a:xfrm>
            <a:off x="326102" y="4582865"/>
            <a:ext cx="591343" cy="365125"/>
          </a:xfrm>
          <a:prstGeom prst="rect">
            <a:avLst/>
          </a:prstGeom>
        </p:spPr>
        <p:txBody>
          <a:bodyPr vert="horz" lIns="91440" tIns="45720" rIns="91440" bIns="45720"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fld id="{2A59DB8F-8FAF-2B4A-8A2B-8E81A1CA772A}" type="slidenum">
              <a:rPr lang="en-US" sz="1200" smtClean="0">
                <a:solidFill>
                  <a:schemeClr val="bg1"/>
                </a:solidFill>
                <a:latin typeface="Noto Serif" charset="0"/>
                <a:ea typeface="Noto Serif" charset="0"/>
                <a:cs typeface="Noto Serif" charset="0"/>
              </a:rPr>
              <a:pPr algn="l"/>
              <a:t>‹#›</a:t>
            </a:fld>
            <a:endParaRPr lang="en-US" sz="1200" dirty="0">
              <a:solidFill>
                <a:schemeClr val="bg1"/>
              </a:solidFill>
              <a:latin typeface="Noto Serif" charset="0"/>
              <a:ea typeface="Noto Serif" charset="0"/>
              <a:cs typeface="Noto Serif" charset="0"/>
            </a:endParaRPr>
          </a:p>
        </p:txBody>
      </p:sp>
    </p:spTree>
    <p:extLst>
      <p:ext uri="{BB962C8B-B14F-4D97-AF65-F5344CB8AC3E}">
        <p14:creationId xmlns:p14="http://schemas.microsoft.com/office/powerpoint/2010/main" val="361163699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Gray Headline and Bulleted List">
    <p:spTree>
      <p:nvGrpSpPr>
        <p:cNvPr id="1" name=""/>
        <p:cNvGrpSpPr/>
        <p:nvPr/>
      </p:nvGrpSpPr>
      <p:grpSpPr>
        <a:xfrm>
          <a:off x="0" y="0"/>
          <a:ext cx="0" cy="0"/>
          <a:chOff x="0" y="0"/>
          <a:chExt cx="0" cy="0"/>
        </a:xfrm>
      </p:grpSpPr>
      <p:sp>
        <p:nvSpPr>
          <p:cNvPr id="3" name="Title Placeholder 1"/>
          <p:cNvSpPr>
            <a:spLocks noGrp="1"/>
          </p:cNvSpPr>
          <p:nvPr>
            <p:ph type="title"/>
          </p:nvPr>
        </p:nvSpPr>
        <p:spPr>
          <a:xfrm>
            <a:off x="811362" y="819792"/>
            <a:ext cx="7534430" cy="857250"/>
          </a:xfrm>
          <a:prstGeom prst="rect">
            <a:avLst/>
          </a:prstGeom>
        </p:spPr>
        <p:txBody>
          <a:bodyPr vert="horz" lIns="91440" tIns="45720" rIns="91440" bIns="45720" rtlCol="0" anchor="ctr">
            <a:normAutofit/>
          </a:bodyPr>
          <a:lstStyle/>
          <a:p>
            <a:r>
              <a:rPr lang="en-US" dirty="0"/>
              <a:t>Click to edit master title style</a:t>
            </a:r>
          </a:p>
        </p:txBody>
      </p:sp>
      <p:sp>
        <p:nvSpPr>
          <p:cNvPr id="6" name="Text Placeholder 5"/>
          <p:cNvSpPr>
            <a:spLocks noGrp="1"/>
          </p:cNvSpPr>
          <p:nvPr>
            <p:ph type="body" sz="quarter" idx="10"/>
          </p:nvPr>
        </p:nvSpPr>
        <p:spPr>
          <a:xfrm>
            <a:off x="811214" y="1719067"/>
            <a:ext cx="7534275" cy="2258615"/>
          </a:xfrm>
        </p:spPr>
        <p:txBody>
          <a:bodyPr/>
          <a:lstStyle>
            <a:lvl1pPr>
              <a:lnSpc>
                <a:spcPct val="130000"/>
              </a:lnSpc>
              <a:defRPr/>
            </a:lvl1pPr>
            <a:lvl2pPr>
              <a:lnSpc>
                <a:spcPct val="130000"/>
              </a:lnSpc>
              <a:defRPr/>
            </a:lvl2pPr>
            <a:lvl3pPr>
              <a:lnSpc>
                <a:spcPct val="130000"/>
              </a:lnSpc>
              <a:defRPr/>
            </a:lvl3pPr>
            <a:lvl4pPr>
              <a:lnSpc>
                <a:spcPct val="130000"/>
              </a:lnSpc>
              <a:defRPr/>
            </a:lvl4pPr>
            <a:lvl5pPr>
              <a:lnSpc>
                <a:spcPct val="13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5"/>
          <p:cNvSpPr>
            <a:spLocks noGrp="1"/>
          </p:cNvSpPr>
          <p:nvPr userDrawn="1"/>
        </p:nvSpPr>
        <p:spPr>
          <a:xfrm>
            <a:off x="326102" y="4582865"/>
            <a:ext cx="591343" cy="365125"/>
          </a:xfrm>
          <a:prstGeom prst="rect">
            <a:avLst/>
          </a:prstGeom>
        </p:spPr>
        <p:txBody>
          <a:bodyPr vert="horz" lIns="91440" tIns="45720" rIns="91440" bIns="45720"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fld id="{2A59DB8F-8FAF-2B4A-8A2B-8E81A1CA772A}" type="slidenum">
              <a:rPr lang="en-US" sz="1200" smtClean="0">
                <a:solidFill>
                  <a:schemeClr val="bg1"/>
                </a:solidFill>
                <a:latin typeface="Noto Serif" charset="0"/>
                <a:ea typeface="Noto Serif" charset="0"/>
                <a:cs typeface="Noto Serif" charset="0"/>
              </a:rPr>
              <a:pPr algn="l"/>
              <a:t>‹#›</a:t>
            </a:fld>
            <a:endParaRPr lang="en-US" sz="1200" dirty="0">
              <a:solidFill>
                <a:schemeClr val="bg1"/>
              </a:solidFill>
              <a:latin typeface="Noto Serif" charset="0"/>
              <a:ea typeface="Noto Serif" charset="0"/>
              <a:cs typeface="Noto Serif" charset="0"/>
            </a:endParaRPr>
          </a:p>
        </p:txBody>
      </p:sp>
    </p:spTree>
    <p:extLst>
      <p:ext uri="{BB962C8B-B14F-4D97-AF65-F5344CB8AC3E}">
        <p14:creationId xmlns:p14="http://schemas.microsoft.com/office/powerpoint/2010/main" val="389297969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Gray Short Drop Quote ">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1940215" y="1330576"/>
            <a:ext cx="5585469" cy="2505555"/>
          </a:xfrm>
        </p:spPr>
        <p:txBody>
          <a:bodyPr>
            <a:normAutofit/>
          </a:bodyPr>
          <a:lstStyle>
            <a:lvl1pPr marL="228600" indent="-173736">
              <a:buNone/>
              <a:defRPr sz="4400" b="0" i="0" baseline="0">
                <a:latin typeface="Lato Regular"/>
                <a:cs typeface="Lato Regular"/>
              </a:defRPr>
            </a:lvl1pPr>
            <a:lvl2pPr>
              <a:defRPr b="0" i="0">
                <a:latin typeface="Lato Light"/>
                <a:cs typeface="Lato Light"/>
              </a:defRPr>
            </a:lvl2pPr>
            <a:lvl3pPr>
              <a:defRPr b="0" i="0">
                <a:latin typeface="Lato Light"/>
                <a:cs typeface="Lato Light"/>
              </a:defRPr>
            </a:lvl3pPr>
            <a:lvl4pPr>
              <a:defRPr b="0" i="0">
                <a:latin typeface="Lato Light"/>
                <a:cs typeface="Lato Light"/>
              </a:defRPr>
            </a:lvl4pPr>
            <a:lvl5pPr>
              <a:defRPr b="0" i="0">
                <a:latin typeface="Lato Light"/>
                <a:cs typeface="Lato Light"/>
              </a:defRPr>
            </a:lvl5pPr>
          </a:lstStyle>
          <a:p>
            <a:pPr lvl="0"/>
            <a:r>
              <a:rPr lang="en-US" dirty="0"/>
              <a:t>“Click to edit drop quote style”</a:t>
            </a:r>
          </a:p>
        </p:txBody>
      </p:sp>
      <p:sp>
        <p:nvSpPr>
          <p:cNvPr id="3" name="Slide Number Placeholder 5"/>
          <p:cNvSpPr>
            <a:spLocks noGrp="1"/>
          </p:cNvSpPr>
          <p:nvPr userDrawn="1"/>
        </p:nvSpPr>
        <p:spPr>
          <a:xfrm>
            <a:off x="326102" y="4582865"/>
            <a:ext cx="591343" cy="365125"/>
          </a:xfrm>
          <a:prstGeom prst="rect">
            <a:avLst/>
          </a:prstGeom>
        </p:spPr>
        <p:txBody>
          <a:bodyPr vert="horz" lIns="91440" tIns="45720" rIns="91440" bIns="45720"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fld id="{2A59DB8F-8FAF-2B4A-8A2B-8E81A1CA772A}" type="slidenum">
              <a:rPr lang="en-US" sz="1200" smtClean="0">
                <a:solidFill>
                  <a:schemeClr val="bg1"/>
                </a:solidFill>
                <a:latin typeface="Noto Serif" charset="0"/>
                <a:ea typeface="Noto Serif" charset="0"/>
                <a:cs typeface="Noto Serif" charset="0"/>
              </a:rPr>
              <a:pPr algn="l"/>
              <a:t>‹#›</a:t>
            </a:fld>
            <a:endParaRPr lang="en-US" sz="1200" dirty="0">
              <a:solidFill>
                <a:schemeClr val="bg1"/>
              </a:solidFill>
              <a:latin typeface="Noto Serif" charset="0"/>
              <a:ea typeface="Noto Serif" charset="0"/>
              <a:cs typeface="Noto Serif" charset="0"/>
            </a:endParaRPr>
          </a:p>
        </p:txBody>
      </p:sp>
    </p:spTree>
    <p:extLst>
      <p:ext uri="{BB962C8B-B14F-4D97-AF65-F5344CB8AC3E}">
        <p14:creationId xmlns:p14="http://schemas.microsoft.com/office/powerpoint/2010/main" val="161678312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Gray Blank w/Logo">
    <p:spTree>
      <p:nvGrpSpPr>
        <p:cNvPr id="1" name=""/>
        <p:cNvGrpSpPr/>
        <p:nvPr/>
      </p:nvGrpSpPr>
      <p:grpSpPr>
        <a:xfrm>
          <a:off x="0" y="0"/>
          <a:ext cx="0" cy="0"/>
          <a:chOff x="0" y="0"/>
          <a:chExt cx="0" cy="0"/>
        </a:xfrm>
      </p:grpSpPr>
    </p:spTree>
    <p:extLst>
      <p:ext uri="{BB962C8B-B14F-4D97-AF65-F5344CB8AC3E}">
        <p14:creationId xmlns:p14="http://schemas.microsoft.com/office/powerpoint/2010/main" val="29392586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Headline and Bulleted List">
    <p:spTree>
      <p:nvGrpSpPr>
        <p:cNvPr id="1" name=""/>
        <p:cNvGrpSpPr/>
        <p:nvPr/>
      </p:nvGrpSpPr>
      <p:grpSpPr>
        <a:xfrm>
          <a:off x="0" y="0"/>
          <a:ext cx="0" cy="0"/>
          <a:chOff x="0" y="0"/>
          <a:chExt cx="0" cy="0"/>
        </a:xfrm>
      </p:grpSpPr>
      <p:sp>
        <p:nvSpPr>
          <p:cNvPr id="3" name="Title Placeholder 1"/>
          <p:cNvSpPr>
            <a:spLocks noGrp="1"/>
          </p:cNvSpPr>
          <p:nvPr>
            <p:ph type="title"/>
          </p:nvPr>
        </p:nvSpPr>
        <p:spPr>
          <a:xfrm>
            <a:off x="731520" y="731520"/>
            <a:ext cx="7534430" cy="857250"/>
          </a:xfrm>
          <a:prstGeom prst="rect">
            <a:avLst/>
          </a:prstGeom>
        </p:spPr>
        <p:txBody>
          <a:bodyPr vert="horz" lIns="91440" tIns="45720" rIns="91440" bIns="45720" rtlCol="0" anchor="ctr">
            <a:normAutofit/>
          </a:bodyPr>
          <a:lstStyle>
            <a:lvl1pPr algn="l">
              <a:defRPr sz="4000"/>
            </a:lvl1pPr>
          </a:lstStyle>
          <a:p>
            <a:r>
              <a:rPr lang="en-US" dirty="0"/>
              <a:t>Click to edit master title style</a:t>
            </a:r>
          </a:p>
        </p:txBody>
      </p:sp>
      <p:sp>
        <p:nvSpPr>
          <p:cNvPr id="6" name="Text Placeholder 5"/>
          <p:cNvSpPr>
            <a:spLocks noGrp="1"/>
          </p:cNvSpPr>
          <p:nvPr>
            <p:ph type="body" sz="quarter" idx="10"/>
          </p:nvPr>
        </p:nvSpPr>
        <p:spPr>
          <a:xfrm>
            <a:off x="731520" y="1737710"/>
            <a:ext cx="7534275" cy="2681889"/>
          </a:xfrm>
        </p:spPr>
        <p:txBody>
          <a:bodyPr/>
          <a:lstStyle>
            <a:lvl1pPr>
              <a:lnSpc>
                <a:spcPct val="130000"/>
              </a:lnSpc>
              <a:defRPr>
                <a:latin typeface="Noto Serif"/>
                <a:cs typeface="Noto Serif"/>
              </a:defRPr>
            </a:lvl1pPr>
            <a:lvl2pPr>
              <a:lnSpc>
                <a:spcPct val="130000"/>
              </a:lnSpc>
              <a:defRPr>
                <a:latin typeface="Noto Serif"/>
                <a:cs typeface="Noto Serif"/>
              </a:defRPr>
            </a:lvl2pPr>
            <a:lvl3pPr>
              <a:lnSpc>
                <a:spcPct val="130000"/>
              </a:lnSpc>
              <a:defRPr>
                <a:latin typeface="Noto Serif"/>
                <a:cs typeface="Noto Serif"/>
              </a:defRPr>
            </a:lvl3pPr>
            <a:lvl4pPr>
              <a:lnSpc>
                <a:spcPct val="130000"/>
              </a:lnSpc>
              <a:defRPr>
                <a:latin typeface="Noto Serif"/>
                <a:cs typeface="Noto Serif"/>
              </a:defRPr>
            </a:lvl4pPr>
            <a:lvl5pPr>
              <a:lnSpc>
                <a:spcPct val="130000"/>
              </a:lnSpc>
              <a:defRPr>
                <a:latin typeface="Noto Serif"/>
                <a:cs typeface="Noto Seri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5"/>
          <p:cNvSpPr>
            <a:spLocks noGrp="1"/>
          </p:cNvSpPr>
          <p:nvPr userDrawn="1"/>
        </p:nvSpPr>
        <p:spPr>
          <a:xfrm>
            <a:off x="294746" y="4582865"/>
            <a:ext cx="591343" cy="365125"/>
          </a:xfrm>
          <a:prstGeom prst="rect">
            <a:avLst/>
          </a:prstGeom>
        </p:spPr>
        <p:txBody>
          <a:bodyPr vert="horz" lIns="91440" tIns="45720" rIns="91440" bIns="45720"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fld id="{2A59DB8F-8FAF-2B4A-8A2B-8E81A1CA772A}" type="slidenum">
              <a:rPr lang="en-US" sz="1200" smtClean="0">
                <a:solidFill>
                  <a:schemeClr val="tx2"/>
                </a:solidFill>
                <a:latin typeface="Noto Serif" charset="0"/>
                <a:ea typeface="Noto Serif" charset="0"/>
                <a:cs typeface="Noto Serif" charset="0"/>
              </a:rPr>
              <a:pPr algn="l"/>
              <a:t>‹#›</a:t>
            </a:fld>
            <a:endParaRPr lang="en-US" sz="1200" dirty="0">
              <a:solidFill>
                <a:schemeClr val="tx2"/>
              </a:solidFill>
              <a:latin typeface="Noto Serif" charset="0"/>
              <a:ea typeface="Noto Serif" charset="0"/>
              <a:cs typeface="Noto Serif" charset="0"/>
            </a:endParaRPr>
          </a:p>
        </p:txBody>
      </p:sp>
    </p:spTree>
    <p:extLst>
      <p:ext uri="{BB962C8B-B14F-4D97-AF65-F5344CB8AC3E}">
        <p14:creationId xmlns:p14="http://schemas.microsoft.com/office/powerpoint/2010/main" val="183474732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Gray Long Drop Quote, Noto Serif">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731520" y="735095"/>
            <a:ext cx="7589520" cy="3566160"/>
          </a:xfrm>
        </p:spPr>
        <p:txBody>
          <a:bodyPr>
            <a:normAutofit/>
          </a:bodyPr>
          <a:lstStyle>
            <a:lvl1pPr algn="l">
              <a:lnSpc>
                <a:spcPct val="120000"/>
              </a:lnSpc>
              <a:defRPr sz="2800" baseline="0">
                <a:solidFill>
                  <a:schemeClr val="bg1"/>
                </a:solidFill>
                <a:latin typeface="Noto Serif"/>
                <a:cs typeface="Noto Serif"/>
              </a:defRPr>
            </a:lvl1pPr>
          </a:lstStyle>
          <a:p>
            <a:r>
              <a:rPr lang="en-US" dirty="0"/>
              <a:t>Click to add long drop quote. Click to add long drop quote. Click to add long drop quote. Click to add long drop quote. Click to add long drop quote. Click to add long drop quote. Click to add long drop quote. Click to add long drop quote. Click to add long drop quote. Click to add long drop quote.</a:t>
            </a:r>
          </a:p>
        </p:txBody>
      </p:sp>
      <p:sp>
        <p:nvSpPr>
          <p:cNvPr id="4" name="Text Placeholder 4"/>
          <p:cNvSpPr>
            <a:spLocks noGrp="1"/>
          </p:cNvSpPr>
          <p:nvPr>
            <p:ph type="body" sz="quarter" idx="10" hasCustomPrompt="1"/>
          </p:nvPr>
        </p:nvSpPr>
        <p:spPr>
          <a:xfrm>
            <a:off x="731520" y="4389120"/>
            <a:ext cx="4111625" cy="378619"/>
          </a:xfrm>
        </p:spPr>
        <p:txBody>
          <a:bodyPr/>
          <a:lstStyle>
            <a:lvl1pPr marL="0" indent="0">
              <a:buNone/>
              <a:defRPr sz="2000"/>
            </a:lvl1pPr>
          </a:lstStyle>
          <a:p>
            <a:pPr lvl="0"/>
            <a:r>
              <a:rPr lang="en-US" dirty="0"/>
              <a:t>— Click to add attribution</a:t>
            </a:r>
          </a:p>
        </p:txBody>
      </p:sp>
      <p:sp>
        <p:nvSpPr>
          <p:cNvPr id="5" name="Slide Number Placeholder 5"/>
          <p:cNvSpPr>
            <a:spLocks noGrp="1"/>
          </p:cNvSpPr>
          <p:nvPr userDrawn="1"/>
        </p:nvSpPr>
        <p:spPr>
          <a:xfrm>
            <a:off x="326102" y="4582865"/>
            <a:ext cx="591343" cy="365125"/>
          </a:xfrm>
          <a:prstGeom prst="rect">
            <a:avLst/>
          </a:prstGeom>
        </p:spPr>
        <p:txBody>
          <a:bodyPr vert="horz" lIns="91440" tIns="45720" rIns="91440" bIns="45720"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fld id="{2A59DB8F-8FAF-2B4A-8A2B-8E81A1CA772A}" type="slidenum">
              <a:rPr lang="en-US" sz="1200" smtClean="0">
                <a:solidFill>
                  <a:schemeClr val="bg1"/>
                </a:solidFill>
                <a:latin typeface="Noto Serif" charset="0"/>
                <a:ea typeface="Noto Serif" charset="0"/>
                <a:cs typeface="Noto Serif" charset="0"/>
              </a:rPr>
              <a:pPr algn="l"/>
              <a:t>‹#›</a:t>
            </a:fld>
            <a:endParaRPr lang="en-US" sz="1200" dirty="0">
              <a:solidFill>
                <a:schemeClr val="bg1"/>
              </a:solidFill>
              <a:latin typeface="Noto Serif" charset="0"/>
              <a:ea typeface="Noto Serif" charset="0"/>
              <a:cs typeface="Noto Serif" charset="0"/>
            </a:endParaRPr>
          </a:p>
        </p:txBody>
      </p:sp>
    </p:spTree>
    <p:extLst>
      <p:ext uri="{BB962C8B-B14F-4D97-AF65-F5344CB8AC3E}">
        <p14:creationId xmlns:p14="http://schemas.microsoft.com/office/powerpoint/2010/main" val="319124434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Grey Blank">
    <p:spTree>
      <p:nvGrpSpPr>
        <p:cNvPr id="1" name=""/>
        <p:cNvGrpSpPr/>
        <p:nvPr/>
      </p:nvGrpSpPr>
      <p:grpSpPr>
        <a:xfrm>
          <a:off x="0" y="0"/>
          <a:ext cx="0" cy="0"/>
          <a:chOff x="0" y="0"/>
          <a:chExt cx="0" cy="0"/>
        </a:xfrm>
      </p:grpSpPr>
      <p:sp>
        <p:nvSpPr>
          <p:cNvPr id="5" name="Rectangle 4"/>
          <p:cNvSpPr/>
          <p:nvPr userDrawn="1"/>
        </p:nvSpPr>
        <p:spPr>
          <a:xfrm>
            <a:off x="0" y="0"/>
            <a:ext cx="9144000" cy="5143500"/>
          </a:xfrm>
          <a:prstGeom prst="rect">
            <a:avLst/>
          </a:prstGeom>
          <a:solidFill>
            <a:srgbClr val="585E6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364852"/>
              </a:solidFill>
              <a:latin typeface="Lato Regular"/>
            </a:endParaRPr>
          </a:p>
        </p:txBody>
      </p:sp>
    </p:spTree>
    <p:extLst>
      <p:ext uri="{BB962C8B-B14F-4D97-AF65-F5344CB8AC3E}">
        <p14:creationId xmlns:p14="http://schemas.microsoft.com/office/powerpoint/2010/main" val="7190869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ide Photo and Bullet Text w/Logo">
    <p:spTree>
      <p:nvGrpSpPr>
        <p:cNvPr id="1" name=""/>
        <p:cNvGrpSpPr/>
        <p:nvPr/>
      </p:nvGrpSpPr>
      <p:grpSpPr>
        <a:xfrm>
          <a:off x="0" y="0"/>
          <a:ext cx="0" cy="0"/>
          <a:chOff x="0" y="0"/>
          <a:chExt cx="0" cy="0"/>
        </a:xfrm>
      </p:grpSpPr>
      <p:sp>
        <p:nvSpPr>
          <p:cNvPr id="8" name="Picture Placeholder 2"/>
          <p:cNvSpPr>
            <a:spLocks noGrp="1"/>
          </p:cNvSpPr>
          <p:nvPr>
            <p:ph type="pic" idx="1"/>
          </p:nvPr>
        </p:nvSpPr>
        <p:spPr>
          <a:xfrm>
            <a:off x="1" y="1"/>
            <a:ext cx="1828800" cy="514629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9" name="Title Placeholder 1"/>
          <p:cNvSpPr>
            <a:spLocks noGrp="1"/>
          </p:cNvSpPr>
          <p:nvPr>
            <p:ph type="title" hasCustomPrompt="1"/>
          </p:nvPr>
        </p:nvSpPr>
        <p:spPr>
          <a:xfrm>
            <a:off x="2344615" y="837776"/>
            <a:ext cx="6298163" cy="564396"/>
          </a:xfrm>
          <a:prstGeom prst="rect">
            <a:avLst/>
          </a:prstGeom>
        </p:spPr>
        <p:txBody>
          <a:bodyPr vert="horz" lIns="91440" tIns="45720" rIns="91440" bIns="45720" rtlCol="0" anchor="ctr">
            <a:noAutofit/>
          </a:bodyPr>
          <a:lstStyle>
            <a:lvl1pPr algn="l">
              <a:defRPr sz="3600"/>
            </a:lvl1pPr>
          </a:lstStyle>
          <a:p>
            <a:r>
              <a:rPr lang="en-US" dirty="0"/>
              <a:t>Click to edit master title style</a:t>
            </a:r>
          </a:p>
        </p:txBody>
      </p:sp>
      <p:sp>
        <p:nvSpPr>
          <p:cNvPr id="10" name="Text Placeholder 2"/>
          <p:cNvSpPr>
            <a:spLocks noGrp="1"/>
          </p:cNvSpPr>
          <p:nvPr>
            <p:ph idx="10" hasCustomPrompt="1"/>
          </p:nvPr>
        </p:nvSpPr>
        <p:spPr>
          <a:xfrm>
            <a:off x="2344615" y="1481539"/>
            <a:ext cx="6298163" cy="2902891"/>
          </a:xfrm>
          <a:prstGeom prst="rect">
            <a:avLst/>
          </a:prstGeom>
        </p:spPr>
        <p:txBody>
          <a:bodyPr vert="horz" lIns="91440" tIns="45720" rIns="91440" bIns="45720" rtlCol="0">
            <a:normAutofit/>
          </a:bodyPr>
          <a:lstStyle>
            <a:lvl1pPr>
              <a:lnSpc>
                <a:spcPct val="130000"/>
              </a:lnSpc>
              <a:defRPr sz="2000">
                <a:latin typeface="Noto Serif"/>
                <a:cs typeface="Noto Serif"/>
              </a:defRPr>
            </a:lvl1pPr>
            <a:lvl2pPr>
              <a:lnSpc>
                <a:spcPct val="130000"/>
              </a:lnSpc>
              <a:defRPr sz="2000">
                <a:latin typeface="Noto Serif"/>
                <a:cs typeface="Noto Serif"/>
              </a:defRPr>
            </a:lvl2pPr>
            <a:lvl3pPr>
              <a:lnSpc>
                <a:spcPct val="130000"/>
              </a:lnSpc>
              <a:defRPr sz="2000">
                <a:latin typeface="Noto Serif"/>
                <a:cs typeface="Noto Serif"/>
              </a:defRPr>
            </a:lvl3pPr>
            <a:lvl4pPr>
              <a:lnSpc>
                <a:spcPct val="130000"/>
              </a:lnSpc>
              <a:defRPr sz="2000">
                <a:latin typeface="Noto Serif"/>
                <a:cs typeface="Noto Serif"/>
              </a:defRPr>
            </a:lvl4pPr>
            <a:lvl5pPr>
              <a:lnSpc>
                <a:spcPct val="130000"/>
              </a:lnSpc>
              <a:defRPr sz="2000">
                <a:latin typeface="Noto Serif"/>
                <a:cs typeface="Noto Seri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p:cNvSpPr>
            <a:spLocks noGrp="1"/>
          </p:cNvSpPr>
          <p:nvPr userDrawn="1"/>
        </p:nvSpPr>
        <p:spPr>
          <a:xfrm>
            <a:off x="294746" y="4582865"/>
            <a:ext cx="591343" cy="365125"/>
          </a:xfrm>
          <a:prstGeom prst="rect">
            <a:avLst/>
          </a:prstGeom>
        </p:spPr>
        <p:txBody>
          <a:bodyPr vert="horz" lIns="91440" tIns="45720" rIns="91440" bIns="45720"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fld id="{2A59DB8F-8FAF-2B4A-8A2B-8E81A1CA772A}" type="slidenum">
              <a:rPr lang="en-US" sz="1200" smtClean="0">
                <a:solidFill>
                  <a:schemeClr val="tx2"/>
                </a:solidFill>
              </a:rPr>
              <a:pPr algn="l"/>
              <a:t>‹#›</a:t>
            </a:fld>
            <a:endParaRPr lang="en-US" sz="1200" dirty="0">
              <a:solidFill>
                <a:schemeClr val="tx2"/>
              </a:solidFill>
            </a:endParaRPr>
          </a:p>
        </p:txBody>
      </p:sp>
    </p:spTree>
    <p:extLst>
      <p:ext uri="{BB962C8B-B14F-4D97-AF65-F5344CB8AC3E}">
        <p14:creationId xmlns:p14="http://schemas.microsoft.com/office/powerpoint/2010/main" val="37618581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lumn Bulleted Lis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31520" y="731520"/>
            <a:ext cx="7589520" cy="621158"/>
          </a:xfrm>
        </p:spPr>
        <p:txBody>
          <a:bodyPr>
            <a:normAutofit/>
          </a:bodyPr>
          <a:lstStyle>
            <a:lvl1pPr algn="l">
              <a:defRPr sz="4000"/>
            </a:lvl1pPr>
          </a:lstStyle>
          <a:p>
            <a:r>
              <a:rPr lang="en-US" dirty="0"/>
              <a:t>Click to edit master title style</a:t>
            </a:r>
          </a:p>
        </p:txBody>
      </p:sp>
      <p:sp>
        <p:nvSpPr>
          <p:cNvPr id="3" name="Content Placeholder 2"/>
          <p:cNvSpPr>
            <a:spLocks noGrp="1"/>
          </p:cNvSpPr>
          <p:nvPr>
            <p:ph sz="half" idx="1" hasCustomPrompt="1"/>
          </p:nvPr>
        </p:nvSpPr>
        <p:spPr>
          <a:xfrm>
            <a:off x="731520" y="1453662"/>
            <a:ext cx="3657600" cy="2919046"/>
          </a:xfrm>
        </p:spPr>
        <p:txBody>
          <a:bodyPr>
            <a:normAutofit/>
          </a:bodyPr>
          <a:lstStyle>
            <a:lvl1pPr>
              <a:defRPr sz="2000" b="0" i="0">
                <a:latin typeface="Noto Serif"/>
                <a:cs typeface="Noto Serif"/>
              </a:defRPr>
            </a:lvl1pPr>
            <a:lvl2pPr>
              <a:defRPr sz="2000" b="0" i="0">
                <a:latin typeface="Noto Serif"/>
                <a:cs typeface="Noto Serif"/>
              </a:defRPr>
            </a:lvl2pPr>
            <a:lvl3pPr>
              <a:defRPr sz="2000" b="0" i="0">
                <a:latin typeface="Noto Serif"/>
                <a:cs typeface="Noto Serif"/>
              </a:defRPr>
            </a:lvl3pPr>
            <a:lvl4pPr>
              <a:defRPr sz="2000" b="0" i="0">
                <a:latin typeface="Noto Serif"/>
                <a:cs typeface="Noto Serif"/>
              </a:defRPr>
            </a:lvl4pPr>
            <a:lvl5pPr>
              <a:defRPr sz="2000" b="0" i="0">
                <a:latin typeface="Noto Serif"/>
                <a:cs typeface="Noto Serif"/>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hasCustomPrompt="1"/>
          </p:nvPr>
        </p:nvSpPr>
        <p:spPr>
          <a:xfrm>
            <a:off x="4663440" y="1453662"/>
            <a:ext cx="3657600" cy="2919045"/>
          </a:xfrm>
        </p:spPr>
        <p:txBody>
          <a:bodyPr>
            <a:normAutofit/>
          </a:bodyPr>
          <a:lstStyle>
            <a:lvl1pPr>
              <a:defRPr sz="2000">
                <a:latin typeface="Noto Serif"/>
                <a:cs typeface="Noto Serif"/>
              </a:defRPr>
            </a:lvl1pPr>
            <a:lvl2pPr>
              <a:defRPr sz="2000">
                <a:latin typeface="Noto Serif"/>
                <a:cs typeface="Noto Serif"/>
              </a:defRPr>
            </a:lvl2pPr>
            <a:lvl3pPr>
              <a:defRPr sz="2000">
                <a:latin typeface="Noto Serif"/>
                <a:cs typeface="Noto Serif"/>
              </a:defRPr>
            </a:lvl3pPr>
            <a:lvl4pPr>
              <a:defRPr sz="2000">
                <a:latin typeface="Noto Serif"/>
                <a:cs typeface="Noto Serif"/>
              </a:defRPr>
            </a:lvl4pPr>
            <a:lvl5pPr>
              <a:defRPr sz="2000">
                <a:latin typeface="Noto Serif"/>
                <a:cs typeface="Noto Serif"/>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p:cNvSpPr>
            <a:spLocks noGrp="1"/>
          </p:cNvSpPr>
          <p:nvPr userDrawn="1"/>
        </p:nvSpPr>
        <p:spPr>
          <a:xfrm>
            <a:off x="294746" y="4582865"/>
            <a:ext cx="591343" cy="365125"/>
          </a:xfrm>
          <a:prstGeom prst="rect">
            <a:avLst/>
          </a:prstGeom>
        </p:spPr>
        <p:txBody>
          <a:bodyPr vert="horz" lIns="91440" tIns="45720" rIns="91440" bIns="45720"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fld id="{2A59DB8F-8FAF-2B4A-8A2B-8E81A1CA772A}" type="slidenum">
              <a:rPr lang="en-US" sz="1200" smtClean="0">
                <a:solidFill>
                  <a:schemeClr val="tx2"/>
                </a:solidFill>
                <a:latin typeface="Noto Serif" charset="0"/>
                <a:ea typeface="Noto Serif" charset="0"/>
                <a:cs typeface="Noto Serif" charset="0"/>
              </a:rPr>
              <a:pPr algn="l"/>
              <a:t>‹#›</a:t>
            </a:fld>
            <a:endParaRPr lang="en-US" sz="1200" dirty="0">
              <a:solidFill>
                <a:schemeClr val="tx2"/>
              </a:solidFill>
              <a:latin typeface="Noto Serif" charset="0"/>
              <a:ea typeface="Noto Serif" charset="0"/>
              <a:cs typeface="Noto Serif" charset="0"/>
            </a:endParaRPr>
          </a:p>
        </p:txBody>
      </p:sp>
    </p:spTree>
    <p:extLst>
      <p:ext uri="{BB962C8B-B14F-4D97-AF65-F5344CB8AC3E}">
        <p14:creationId xmlns:p14="http://schemas.microsoft.com/office/powerpoint/2010/main" val="19603294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Object Slide w/Logo">
    <p:spTree>
      <p:nvGrpSpPr>
        <p:cNvPr id="1" name=""/>
        <p:cNvGrpSpPr/>
        <p:nvPr/>
      </p:nvGrpSpPr>
      <p:grpSpPr>
        <a:xfrm>
          <a:off x="0" y="0"/>
          <a:ext cx="0" cy="0"/>
          <a:chOff x="0" y="0"/>
          <a:chExt cx="0" cy="0"/>
        </a:xfrm>
      </p:grpSpPr>
      <p:sp>
        <p:nvSpPr>
          <p:cNvPr id="7" name="Content Placeholder 2"/>
          <p:cNvSpPr>
            <a:spLocks noGrp="1"/>
          </p:cNvSpPr>
          <p:nvPr>
            <p:ph sz="half" idx="1"/>
          </p:nvPr>
        </p:nvSpPr>
        <p:spPr>
          <a:xfrm>
            <a:off x="914400" y="890686"/>
            <a:ext cx="7315200" cy="3482022"/>
          </a:xfrm>
        </p:spPr>
        <p:txBody>
          <a:bodyPr/>
          <a:lstStyle>
            <a:lvl1pPr marL="0" indent="0">
              <a:buNone/>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endParaRPr lang="en-US" dirty="0"/>
          </a:p>
        </p:txBody>
      </p:sp>
      <p:sp>
        <p:nvSpPr>
          <p:cNvPr id="3" name="Text Placeholder 2"/>
          <p:cNvSpPr>
            <a:spLocks noGrp="1"/>
          </p:cNvSpPr>
          <p:nvPr>
            <p:ph type="body" sz="quarter" idx="10" hasCustomPrompt="1"/>
          </p:nvPr>
        </p:nvSpPr>
        <p:spPr>
          <a:xfrm>
            <a:off x="548640" y="365760"/>
            <a:ext cx="4597400" cy="335414"/>
          </a:xfrm>
        </p:spPr>
        <p:txBody>
          <a:bodyPr/>
          <a:lstStyle>
            <a:lvl1pPr marL="0" indent="0">
              <a:buNone/>
              <a:defRPr b="0" i="0">
                <a:solidFill>
                  <a:schemeClr val="accent4"/>
                </a:solidFill>
                <a:latin typeface="Lato Regular"/>
                <a:cs typeface="Lato Regular"/>
              </a:defRPr>
            </a:lvl1pPr>
            <a:lvl2pPr marL="457200" indent="0">
              <a:buNone/>
              <a:defRPr/>
            </a:lvl2pPr>
            <a:lvl3pPr marL="914400" indent="0">
              <a:buNone/>
              <a:defRPr/>
            </a:lvl3pPr>
            <a:lvl4pPr marL="1371600" indent="0">
              <a:buNone/>
              <a:defRPr/>
            </a:lvl4pPr>
          </a:lstStyle>
          <a:p>
            <a:pPr lvl="0"/>
            <a:r>
              <a:rPr lang="en-US" dirty="0"/>
              <a:t>Title of Object</a:t>
            </a:r>
          </a:p>
        </p:txBody>
      </p:sp>
      <p:sp>
        <p:nvSpPr>
          <p:cNvPr id="4" name="Slide Number Placeholder 5"/>
          <p:cNvSpPr>
            <a:spLocks noGrp="1"/>
          </p:cNvSpPr>
          <p:nvPr userDrawn="1"/>
        </p:nvSpPr>
        <p:spPr>
          <a:xfrm>
            <a:off x="294746" y="4582865"/>
            <a:ext cx="591343" cy="365125"/>
          </a:xfrm>
          <a:prstGeom prst="rect">
            <a:avLst/>
          </a:prstGeom>
        </p:spPr>
        <p:txBody>
          <a:bodyPr vert="horz" lIns="91440" tIns="45720" rIns="91440" bIns="45720"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fld id="{2A59DB8F-8FAF-2B4A-8A2B-8E81A1CA772A}" type="slidenum">
              <a:rPr lang="en-US" sz="1200" smtClean="0">
                <a:solidFill>
                  <a:schemeClr val="tx2"/>
                </a:solidFill>
                <a:latin typeface="Noto Serif" charset="0"/>
                <a:ea typeface="Noto Serif" charset="0"/>
                <a:cs typeface="Noto Serif" charset="0"/>
              </a:rPr>
              <a:pPr algn="l"/>
              <a:t>‹#›</a:t>
            </a:fld>
            <a:endParaRPr lang="en-US" sz="1200" dirty="0">
              <a:solidFill>
                <a:schemeClr val="tx2"/>
              </a:solidFill>
              <a:latin typeface="Noto Serif" charset="0"/>
              <a:ea typeface="Noto Serif" charset="0"/>
              <a:cs typeface="Noto Serif" charset="0"/>
            </a:endParaRPr>
          </a:p>
        </p:txBody>
      </p:sp>
    </p:spTree>
    <p:extLst>
      <p:ext uri="{BB962C8B-B14F-4D97-AF65-F5344CB8AC3E}">
        <p14:creationId xmlns:p14="http://schemas.microsoft.com/office/powerpoint/2010/main" val="27232057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hort Drop Quote, Lato ">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1230923" y="1266091"/>
            <a:ext cx="6766560" cy="2743200"/>
          </a:xfrm>
          <a:prstGeom prst="rect">
            <a:avLst/>
          </a:prstGeom>
        </p:spPr>
        <p:txBody>
          <a:bodyPr vert="horz" lIns="91440" tIns="45720" rIns="91440" bIns="45720" rtlCol="0" anchor="ctr">
            <a:normAutofit/>
          </a:bodyPr>
          <a:lstStyle>
            <a:lvl1pPr marL="228600" indent="-173736" algn="l">
              <a:defRPr baseline="0"/>
            </a:lvl1pPr>
          </a:lstStyle>
          <a:p>
            <a:r>
              <a:rPr lang="en-US" dirty="0"/>
              <a:t>“Click to add short drop quote”</a:t>
            </a:r>
            <a:br>
              <a:rPr lang="en-US" dirty="0"/>
            </a:br>
            <a:endParaRPr lang="en-US" dirty="0"/>
          </a:p>
        </p:txBody>
      </p:sp>
      <p:sp>
        <p:nvSpPr>
          <p:cNvPr id="3" name="Slide Number Placeholder 5"/>
          <p:cNvSpPr>
            <a:spLocks noGrp="1"/>
          </p:cNvSpPr>
          <p:nvPr userDrawn="1"/>
        </p:nvSpPr>
        <p:spPr>
          <a:xfrm>
            <a:off x="294746" y="4601719"/>
            <a:ext cx="591343" cy="365125"/>
          </a:xfrm>
          <a:prstGeom prst="rect">
            <a:avLst/>
          </a:prstGeom>
        </p:spPr>
        <p:txBody>
          <a:bodyPr vert="horz" lIns="91440" tIns="45720" rIns="91440" bIns="45720"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fld id="{2A59DB8F-8FAF-2B4A-8A2B-8E81A1CA772A}" type="slidenum">
              <a:rPr lang="en-US" sz="1200" smtClean="0">
                <a:solidFill>
                  <a:schemeClr val="tx2"/>
                </a:solidFill>
                <a:latin typeface="Noto Serif" charset="0"/>
                <a:ea typeface="Noto Serif" charset="0"/>
                <a:cs typeface="Noto Serif" charset="0"/>
              </a:rPr>
              <a:pPr algn="l"/>
              <a:t>‹#›</a:t>
            </a:fld>
            <a:endParaRPr lang="en-US" sz="1200" dirty="0">
              <a:solidFill>
                <a:schemeClr val="tx2"/>
              </a:solidFill>
              <a:latin typeface="Noto Serif" charset="0"/>
              <a:ea typeface="Noto Serif" charset="0"/>
              <a:cs typeface="Noto Serif" charset="0"/>
            </a:endParaRPr>
          </a:p>
        </p:txBody>
      </p:sp>
    </p:spTree>
    <p:extLst>
      <p:ext uri="{BB962C8B-B14F-4D97-AF65-F5344CB8AC3E}">
        <p14:creationId xmlns:p14="http://schemas.microsoft.com/office/powerpoint/2010/main" val="11219028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onger Drop Quote, Noto Serif">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31520" y="735093"/>
            <a:ext cx="7589520" cy="3520384"/>
          </a:xfrm>
        </p:spPr>
        <p:txBody>
          <a:bodyPr>
            <a:normAutofit/>
          </a:bodyPr>
          <a:lstStyle>
            <a:lvl1pPr algn="l">
              <a:lnSpc>
                <a:spcPct val="120000"/>
              </a:lnSpc>
              <a:defRPr sz="2800" baseline="0">
                <a:solidFill>
                  <a:schemeClr val="tx1"/>
                </a:solidFill>
                <a:latin typeface="Noto Serif"/>
                <a:cs typeface="Noto Serif"/>
              </a:defRPr>
            </a:lvl1pPr>
          </a:lstStyle>
          <a:p>
            <a:r>
              <a:rPr lang="en-US" dirty="0"/>
              <a:t>Click to add long drop quote. Click to add long drop quote. Click to add long drop quote. Click to add long drop quote. Click to add long drop quote. Click to add long drop quote. Click to add long drop quote. Click to add long drop quote. Click to add long drop quote. Click to add long drop quote.</a:t>
            </a:r>
          </a:p>
        </p:txBody>
      </p:sp>
      <p:sp>
        <p:nvSpPr>
          <p:cNvPr id="5" name="Text Placeholder 4"/>
          <p:cNvSpPr>
            <a:spLocks noGrp="1"/>
          </p:cNvSpPr>
          <p:nvPr>
            <p:ph type="body" sz="quarter" idx="10" hasCustomPrompt="1"/>
          </p:nvPr>
        </p:nvSpPr>
        <p:spPr>
          <a:xfrm>
            <a:off x="731520" y="4368481"/>
            <a:ext cx="4111625" cy="378619"/>
          </a:xfrm>
        </p:spPr>
        <p:txBody>
          <a:bodyPr/>
          <a:lstStyle>
            <a:lvl1pPr marL="0" indent="0">
              <a:buNone/>
              <a:defRPr sz="2000"/>
            </a:lvl1pPr>
          </a:lstStyle>
          <a:p>
            <a:pPr lvl="0"/>
            <a:r>
              <a:rPr lang="en-US" dirty="0"/>
              <a:t>— Click to add attribution</a:t>
            </a:r>
          </a:p>
        </p:txBody>
      </p:sp>
      <p:sp>
        <p:nvSpPr>
          <p:cNvPr id="4" name="Slide Number Placeholder 5"/>
          <p:cNvSpPr>
            <a:spLocks noGrp="1"/>
          </p:cNvSpPr>
          <p:nvPr userDrawn="1"/>
        </p:nvSpPr>
        <p:spPr>
          <a:xfrm>
            <a:off x="294746" y="4582865"/>
            <a:ext cx="591343" cy="365125"/>
          </a:xfrm>
          <a:prstGeom prst="rect">
            <a:avLst/>
          </a:prstGeom>
        </p:spPr>
        <p:txBody>
          <a:bodyPr vert="horz" lIns="91440" tIns="45720" rIns="91440" bIns="45720"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fld id="{2A59DB8F-8FAF-2B4A-8A2B-8E81A1CA772A}" type="slidenum">
              <a:rPr lang="en-US" sz="1200" smtClean="0">
                <a:solidFill>
                  <a:schemeClr val="tx2"/>
                </a:solidFill>
                <a:latin typeface="Noto Serif" charset="0"/>
                <a:ea typeface="Noto Serif" charset="0"/>
                <a:cs typeface="Noto Serif" charset="0"/>
              </a:rPr>
              <a:pPr algn="l"/>
              <a:t>‹#›</a:t>
            </a:fld>
            <a:endParaRPr lang="en-US" sz="1200" dirty="0">
              <a:solidFill>
                <a:schemeClr val="tx2"/>
              </a:solidFill>
              <a:latin typeface="Noto Serif" charset="0"/>
              <a:ea typeface="Noto Serif" charset="0"/>
              <a:cs typeface="Noto Serif" charset="0"/>
            </a:endParaRPr>
          </a:p>
        </p:txBody>
      </p:sp>
    </p:spTree>
    <p:extLst>
      <p:ext uri="{BB962C8B-B14F-4D97-AF65-F5344CB8AC3E}">
        <p14:creationId xmlns:p14="http://schemas.microsoft.com/office/powerpoint/2010/main" val="16428424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Headline and Log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31520" y="731520"/>
            <a:ext cx="7604983" cy="621158"/>
          </a:xfrm>
        </p:spPr>
        <p:txBody>
          <a:bodyPr>
            <a:noAutofit/>
          </a:bodyPr>
          <a:lstStyle>
            <a:lvl1pPr algn="l">
              <a:defRPr sz="4000"/>
            </a:lvl1pPr>
          </a:lstStyle>
          <a:p>
            <a:r>
              <a:rPr lang="en-US" dirty="0"/>
              <a:t>Click to edit title style</a:t>
            </a:r>
          </a:p>
        </p:txBody>
      </p:sp>
      <p:sp>
        <p:nvSpPr>
          <p:cNvPr id="4" name="Slide Number Placeholder 5"/>
          <p:cNvSpPr>
            <a:spLocks noGrp="1"/>
          </p:cNvSpPr>
          <p:nvPr userDrawn="1"/>
        </p:nvSpPr>
        <p:spPr>
          <a:xfrm>
            <a:off x="294746" y="4582865"/>
            <a:ext cx="591343" cy="365125"/>
          </a:xfrm>
          <a:prstGeom prst="rect">
            <a:avLst/>
          </a:prstGeom>
        </p:spPr>
        <p:txBody>
          <a:bodyPr vert="horz" lIns="91440" tIns="45720" rIns="91440" bIns="45720"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fld id="{2A59DB8F-8FAF-2B4A-8A2B-8E81A1CA772A}" type="slidenum">
              <a:rPr lang="en-US" sz="1200" smtClean="0">
                <a:solidFill>
                  <a:schemeClr val="tx2"/>
                </a:solidFill>
                <a:latin typeface="Noto Serif" charset="0"/>
                <a:ea typeface="Noto Serif" charset="0"/>
                <a:cs typeface="Noto Serif" charset="0"/>
              </a:rPr>
              <a:pPr algn="l"/>
              <a:t>‹#›</a:t>
            </a:fld>
            <a:endParaRPr lang="en-US" sz="1200" dirty="0">
              <a:solidFill>
                <a:schemeClr val="tx2"/>
              </a:solidFill>
              <a:latin typeface="Noto Serif" charset="0"/>
              <a:ea typeface="Noto Serif" charset="0"/>
              <a:cs typeface="Noto Serif" charset="0"/>
            </a:endParaRPr>
          </a:p>
        </p:txBody>
      </p:sp>
    </p:spTree>
    <p:extLst>
      <p:ext uri="{BB962C8B-B14F-4D97-AF65-F5344CB8AC3E}">
        <p14:creationId xmlns:p14="http://schemas.microsoft.com/office/powerpoint/2010/main" val="21721373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 w/Logo">
    <p:spTree>
      <p:nvGrpSpPr>
        <p:cNvPr id="1" name=""/>
        <p:cNvGrpSpPr/>
        <p:nvPr/>
      </p:nvGrpSpPr>
      <p:grpSpPr>
        <a:xfrm>
          <a:off x="0" y="0"/>
          <a:ext cx="0" cy="0"/>
          <a:chOff x="0" y="0"/>
          <a:chExt cx="0" cy="0"/>
        </a:xfrm>
      </p:grpSpPr>
    </p:spTree>
    <p:extLst>
      <p:ext uri="{BB962C8B-B14F-4D97-AF65-F5344CB8AC3E}">
        <p14:creationId xmlns:p14="http://schemas.microsoft.com/office/powerpoint/2010/main" val="20387094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theme" Target="../theme/theme2.xml"/><Relationship Id="rId5" Type="http://schemas.openxmlformats.org/officeDocument/2006/relationships/slideLayout" Target="../slideLayouts/slideLayout15.xml"/><Relationship Id="rId4" Type="http://schemas.openxmlformats.org/officeDocument/2006/relationships/slideLayout" Target="../slideLayouts/slideLayout14.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8.xml"/><Relationship Id="rId7" Type="http://schemas.openxmlformats.org/officeDocument/2006/relationships/image" Target="../media/image2.png"/><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theme" Target="../theme/theme3.xml"/><Relationship Id="rId5" Type="http://schemas.openxmlformats.org/officeDocument/2006/relationships/slideLayout" Target="../slideLayouts/slideLayout20.xml"/><Relationship Id="rId4" Type="http://schemas.openxmlformats.org/officeDocument/2006/relationships/slideLayout" Target="../slideLayouts/slideLayout19.xml"/></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31520" y="731520"/>
            <a:ext cx="7604983" cy="621158"/>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731520" y="1645920"/>
            <a:ext cx="7604983" cy="2744799"/>
          </a:xfrm>
          <a:prstGeom prst="rect">
            <a:avLst/>
          </a:prstGeom>
        </p:spPr>
        <p:txBody>
          <a:bodyPr vert="horz" lIns="91440" tIns="45720" rIns="91440" bIns="45720" rtlCol="0">
            <a:normAutofit/>
          </a:bodyPr>
          <a:lstStyle/>
          <a:p>
            <a:pPr lvl="0"/>
            <a:r>
              <a:rPr lang="en-US" dirty="0"/>
              <a:t>Click to edit master text style</a:t>
            </a:r>
          </a:p>
        </p:txBody>
      </p:sp>
      <p:pic>
        <p:nvPicPr>
          <p:cNvPr id="6" name="Picture 5" descr="OHSU-RGB-1CGRAY-POS.eps"/>
          <p:cNvPicPr>
            <a:picLocks noChangeAspect="1"/>
          </p:cNvPicPr>
          <p:nvPr userDrawn="1"/>
        </p:nvPicPr>
        <p:blipFill>
          <a:blip r:embed="rId12" cstate="screen">
            <a:extLst>
              <a:ext uri="{28A0092B-C50C-407E-A947-70E740481C1C}">
                <a14:useLocalDpi xmlns:a14="http://schemas.microsoft.com/office/drawing/2010/main"/>
              </a:ext>
            </a:extLst>
          </a:blip>
          <a:stretch>
            <a:fillRect/>
          </a:stretch>
        </p:blipFill>
        <p:spPr>
          <a:xfrm>
            <a:off x="8408482" y="4208899"/>
            <a:ext cx="430860" cy="739091"/>
          </a:xfrm>
          <a:prstGeom prst="rect">
            <a:avLst/>
          </a:prstGeom>
        </p:spPr>
      </p:pic>
    </p:spTree>
    <p:extLst>
      <p:ext uri="{BB962C8B-B14F-4D97-AF65-F5344CB8AC3E}">
        <p14:creationId xmlns:p14="http://schemas.microsoft.com/office/powerpoint/2010/main" val="3191492143"/>
      </p:ext>
    </p:extLst>
  </p:cSld>
  <p:clrMap bg1="lt1" tx1="dk1" bg2="lt2" tx2="dk2" accent1="accent1" accent2="accent2" accent3="accent3" accent4="accent4" accent5="accent5" accent6="accent6" hlink="hlink" folHlink="folHlink"/>
  <p:sldLayoutIdLst>
    <p:sldLayoutId id="2147483659" r:id="rId1"/>
    <p:sldLayoutId id="2147483687" r:id="rId2"/>
    <p:sldLayoutId id="2147483649" r:id="rId3"/>
    <p:sldLayoutId id="2147483662" r:id="rId4"/>
    <p:sldLayoutId id="2147483650" r:id="rId5"/>
    <p:sldLayoutId id="2147483669" r:id="rId6"/>
    <p:sldLayoutId id="2147483685" r:id="rId7"/>
    <p:sldLayoutId id="2147483689" r:id="rId8"/>
    <p:sldLayoutId id="2147483679" r:id="rId9"/>
    <p:sldLayoutId id="2147483690" r:id="rId10"/>
  </p:sldLayoutIdLst>
  <p:hf hdr="0"/>
  <p:txStyles>
    <p:titleStyle>
      <a:lvl1pPr algn="ctr" defTabSz="457200" rtl="0" eaLnBrk="1" latinLnBrk="0" hangingPunct="1">
        <a:spcBef>
          <a:spcPct val="0"/>
        </a:spcBef>
        <a:buNone/>
        <a:defRPr sz="4400" b="0" i="0" kern="1200">
          <a:solidFill>
            <a:schemeClr val="accent3"/>
          </a:solidFill>
          <a:latin typeface="Lato Regular"/>
          <a:ea typeface="+mj-ea"/>
          <a:cs typeface="Lato Regular"/>
        </a:defRPr>
      </a:lvl1pPr>
    </p:titleStyle>
    <p:bodyStyle>
      <a:lvl1pPr marL="342900" indent="-342900" algn="l" defTabSz="457200" rtl="0" eaLnBrk="1" latinLnBrk="0" hangingPunct="1">
        <a:spcBef>
          <a:spcPct val="20000"/>
        </a:spcBef>
        <a:buFont typeface="Arial"/>
        <a:buChar char="•"/>
        <a:defRPr sz="2400" kern="1200">
          <a:solidFill>
            <a:schemeClr val="tx1"/>
          </a:solidFill>
          <a:latin typeface="Noto Serif"/>
          <a:ea typeface="+mn-ea"/>
          <a:cs typeface="Noto Serif"/>
        </a:defRPr>
      </a:lvl1pPr>
      <a:lvl2pPr marL="742950" indent="-285750" algn="l" defTabSz="457200" rtl="0" eaLnBrk="1" latinLnBrk="0" hangingPunct="1">
        <a:spcBef>
          <a:spcPct val="20000"/>
        </a:spcBef>
        <a:buFont typeface="Arial"/>
        <a:buChar char="–"/>
        <a:defRPr sz="2400" kern="1200">
          <a:solidFill>
            <a:schemeClr val="tx1"/>
          </a:solidFill>
          <a:latin typeface="Lato Regular"/>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Lato Regular"/>
          <a:ea typeface="+mn-ea"/>
          <a:cs typeface="+mn-cs"/>
        </a:defRPr>
      </a:lvl3pPr>
      <a:lvl4pPr marL="1600200" indent="-228600" algn="l" defTabSz="457200" rtl="0" eaLnBrk="1" latinLnBrk="0" hangingPunct="1">
        <a:spcBef>
          <a:spcPct val="20000"/>
        </a:spcBef>
        <a:buFont typeface="Arial"/>
        <a:buChar char="–"/>
        <a:defRPr sz="2400" kern="1200">
          <a:solidFill>
            <a:schemeClr val="tx1"/>
          </a:solidFill>
          <a:latin typeface="Lato Regular"/>
          <a:ea typeface="+mn-ea"/>
          <a:cs typeface="+mn-cs"/>
        </a:defRPr>
      </a:lvl4pPr>
      <a:lvl5pPr marL="2057400" indent="-228600" algn="l" defTabSz="457200" rtl="0" eaLnBrk="1" latinLnBrk="0" hangingPunct="1">
        <a:spcBef>
          <a:spcPct val="20000"/>
        </a:spcBef>
        <a:buFont typeface="Arial"/>
        <a:buChar char="»"/>
        <a:defRPr sz="2400" kern="1200">
          <a:solidFill>
            <a:schemeClr val="tx1"/>
          </a:solidFill>
          <a:latin typeface="Lato Regular"/>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31519" y="731520"/>
            <a:ext cx="7589520" cy="85725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731519" y="1737360"/>
            <a:ext cx="7589520" cy="305045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88975880"/>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67" r:id="rId3"/>
    <p:sldLayoutId id="2147483668" r:id="rId4"/>
    <p:sldLayoutId id="2147483670" r:id="rId5"/>
  </p:sldLayoutIdLst>
  <p:hf hdr="0"/>
  <p:txStyles>
    <p:titleStyle>
      <a:lvl1pPr algn="l" defTabSz="457200" rtl="0" eaLnBrk="1" latinLnBrk="0" hangingPunct="1">
        <a:spcBef>
          <a:spcPct val="0"/>
        </a:spcBef>
        <a:buNone/>
        <a:defRPr sz="4000" b="0" i="0" kern="1200">
          <a:solidFill>
            <a:schemeClr val="accent3"/>
          </a:solidFill>
          <a:latin typeface="Lato Regular"/>
          <a:ea typeface="+mj-ea"/>
          <a:cs typeface="Lato Regular"/>
        </a:defRPr>
      </a:lvl1pPr>
    </p:titleStyle>
    <p:bodyStyle>
      <a:lvl1pPr marL="342900" indent="-342900" algn="l" defTabSz="457200" rtl="0" eaLnBrk="1" latinLnBrk="0" hangingPunct="1">
        <a:spcBef>
          <a:spcPct val="20000"/>
        </a:spcBef>
        <a:buFont typeface="Arial"/>
        <a:buChar char="•"/>
        <a:defRPr sz="3200" b="0" i="0" kern="1200">
          <a:solidFill>
            <a:srgbClr val="364852"/>
          </a:solidFill>
          <a:latin typeface="Noto Serif" panose="02020600060500020200" pitchFamily="18" charset="0"/>
          <a:ea typeface="Noto Serif" panose="02020600060500020200" pitchFamily="18" charset="0"/>
          <a:cs typeface="Noto Serif" panose="02020600060500020200" pitchFamily="18" charset="0"/>
        </a:defRPr>
      </a:lvl1pPr>
      <a:lvl2pPr marL="742950" indent="-285750" algn="l" defTabSz="457200" rtl="0" eaLnBrk="1" latinLnBrk="0" hangingPunct="1">
        <a:spcBef>
          <a:spcPct val="20000"/>
        </a:spcBef>
        <a:buFont typeface="Arial"/>
        <a:buChar char="–"/>
        <a:defRPr sz="2800" b="0" i="0" kern="1200">
          <a:solidFill>
            <a:srgbClr val="364852"/>
          </a:solidFill>
          <a:latin typeface="Noto Serif" panose="02020600060500020200" pitchFamily="18" charset="0"/>
          <a:ea typeface="Noto Serif" panose="02020600060500020200" pitchFamily="18" charset="0"/>
          <a:cs typeface="Noto Serif" panose="02020600060500020200" pitchFamily="18" charset="0"/>
        </a:defRPr>
      </a:lvl2pPr>
      <a:lvl3pPr marL="1143000" indent="-228600" algn="l" defTabSz="457200" rtl="0" eaLnBrk="1" latinLnBrk="0" hangingPunct="1">
        <a:spcBef>
          <a:spcPct val="20000"/>
        </a:spcBef>
        <a:buFont typeface="Arial"/>
        <a:buChar char="•"/>
        <a:defRPr sz="2400" b="0" i="0" kern="1200">
          <a:solidFill>
            <a:srgbClr val="364852"/>
          </a:solidFill>
          <a:latin typeface="Noto Serif" panose="02020600060500020200" pitchFamily="18" charset="0"/>
          <a:ea typeface="Noto Serif" panose="02020600060500020200" pitchFamily="18" charset="0"/>
          <a:cs typeface="Noto Serif" panose="02020600060500020200" pitchFamily="18" charset="0"/>
        </a:defRPr>
      </a:lvl3pPr>
      <a:lvl4pPr marL="1600200" indent="-228600" algn="l" defTabSz="457200" rtl="0" eaLnBrk="1" latinLnBrk="0" hangingPunct="1">
        <a:spcBef>
          <a:spcPct val="20000"/>
        </a:spcBef>
        <a:buFont typeface="Arial"/>
        <a:buChar char="–"/>
        <a:defRPr sz="2000" b="0" i="0" kern="1200">
          <a:solidFill>
            <a:srgbClr val="364852"/>
          </a:solidFill>
          <a:latin typeface="Noto Serif" panose="02020600060500020200" pitchFamily="18" charset="0"/>
          <a:ea typeface="Noto Serif" panose="02020600060500020200" pitchFamily="18" charset="0"/>
          <a:cs typeface="Noto Serif" panose="02020600060500020200" pitchFamily="18" charset="0"/>
        </a:defRPr>
      </a:lvl4pPr>
      <a:lvl5pPr marL="2057400" indent="-228600" algn="l" defTabSz="457200" rtl="0" eaLnBrk="1" latinLnBrk="0" hangingPunct="1">
        <a:spcBef>
          <a:spcPct val="20000"/>
        </a:spcBef>
        <a:buFont typeface="Arial"/>
        <a:buChar char="»"/>
        <a:defRPr sz="2000" b="0" i="0" kern="1200">
          <a:solidFill>
            <a:srgbClr val="364852"/>
          </a:solidFill>
          <a:latin typeface="Noto Serif" panose="02020600060500020200" pitchFamily="18" charset="0"/>
          <a:ea typeface="Noto Serif" panose="02020600060500020200" pitchFamily="18" charset="0"/>
          <a:cs typeface="Noto Serif" panose="02020600060500020200" pitchFamily="18"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0" y="0"/>
            <a:ext cx="9144000" cy="5143500"/>
          </a:xfrm>
          <a:prstGeom prst="rect">
            <a:avLst/>
          </a:prstGeom>
          <a:solidFill>
            <a:srgbClr val="585E6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364852"/>
              </a:solidFill>
              <a:latin typeface="Lato Regular"/>
            </a:endParaRPr>
          </a:p>
        </p:txBody>
      </p:sp>
      <p:sp>
        <p:nvSpPr>
          <p:cNvPr id="2" name="Title Placeholder 1"/>
          <p:cNvSpPr>
            <a:spLocks noGrp="1"/>
          </p:cNvSpPr>
          <p:nvPr>
            <p:ph type="title"/>
          </p:nvPr>
        </p:nvSpPr>
        <p:spPr>
          <a:xfrm>
            <a:off x="731520" y="731520"/>
            <a:ext cx="7589520" cy="85725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731520" y="1737360"/>
            <a:ext cx="7589520" cy="256032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8" name="Picture 7" descr="OHSU-REV.png"/>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8449487" y="4207326"/>
            <a:ext cx="432452" cy="740664"/>
          </a:xfrm>
          <a:prstGeom prst="rect">
            <a:avLst/>
          </a:prstGeom>
        </p:spPr>
      </p:pic>
    </p:spTree>
    <p:extLst>
      <p:ext uri="{BB962C8B-B14F-4D97-AF65-F5344CB8AC3E}">
        <p14:creationId xmlns:p14="http://schemas.microsoft.com/office/powerpoint/2010/main" val="1399091007"/>
      </p:ext>
    </p:extLst>
  </p:cSld>
  <p:clrMap bg1="lt1" tx1="dk1" bg2="lt2" tx2="dk2" accent1="accent1" accent2="accent2" accent3="accent3" accent4="accent4" accent5="accent5" accent6="accent6" hlink="hlink" folHlink="folHlink"/>
  <p:sldLayoutIdLst>
    <p:sldLayoutId id="2147483681" r:id="rId1"/>
    <p:sldLayoutId id="2147483688" r:id="rId2"/>
    <p:sldLayoutId id="2147483674" r:id="rId3"/>
    <p:sldLayoutId id="2147483682" r:id="rId4"/>
    <p:sldLayoutId id="2147483686" r:id="rId5"/>
  </p:sldLayoutIdLst>
  <p:hf hdr="0"/>
  <p:txStyles>
    <p:titleStyle>
      <a:lvl1pPr algn="l" defTabSz="457200" rtl="0" eaLnBrk="1" latinLnBrk="0" hangingPunct="1">
        <a:spcBef>
          <a:spcPct val="0"/>
        </a:spcBef>
        <a:buNone/>
        <a:defRPr sz="4000" b="0" i="0" kern="1200">
          <a:solidFill>
            <a:schemeClr val="bg1"/>
          </a:solidFill>
          <a:latin typeface="Lato Regular"/>
          <a:ea typeface="+mj-ea"/>
          <a:cs typeface="Lato Regular"/>
        </a:defRPr>
      </a:lvl1pPr>
    </p:titleStyle>
    <p:bodyStyle>
      <a:lvl1pPr marL="342900" indent="-342900" algn="l" defTabSz="457200" rtl="0" eaLnBrk="1" latinLnBrk="0" hangingPunct="1">
        <a:spcBef>
          <a:spcPct val="20000"/>
        </a:spcBef>
        <a:buFont typeface="Arial"/>
        <a:buChar char="•"/>
        <a:defRPr sz="2400" b="0" i="0" kern="1200">
          <a:solidFill>
            <a:srgbClr val="FFFFFF"/>
          </a:solidFill>
          <a:latin typeface="Noto Serif"/>
          <a:ea typeface="+mn-ea"/>
          <a:cs typeface="Noto Serif"/>
        </a:defRPr>
      </a:lvl1pPr>
      <a:lvl2pPr marL="742950" indent="-285750" algn="l" defTabSz="457200" rtl="0" eaLnBrk="1" latinLnBrk="0" hangingPunct="1">
        <a:spcBef>
          <a:spcPct val="20000"/>
        </a:spcBef>
        <a:buFont typeface="Arial"/>
        <a:buChar char="–"/>
        <a:defRPr sz="2400" b="0" i="0" kern="1200">
          <a:solidFill>
            <a:srgbClr val="FFFFFF"/>
          </a:solidFill>
          <a:latin typeface="Noto Serif"/>
          <a:ea typeface="+mn-ea"/>
          <a:cs typeface="Noto Serif"/>
        </a:defRPr>
      </a:lvl2pPr>
      <a:lvl3pPr marL="1143000" indent="-228600" algn="l" defTabSz="457200" rtl="0" eaLnBrk="1" latinLnBrk="0" hangingPunct="1">
        <a:spcBef>
          <a:spcPct val="20000"/>
        </a:spcBef>
        <a:buFont typeface="Arial"/>
        <a:buChar char="•"/>
        <a:defRPr sz="2400" b="0" i="0" kern="1200">
          <a:solidFill>
            <a:srgbClr val="FFFFFF"/>
          </a:solidFill>
          <a:latin typeface="Noto Serif"/>
          <a:ea typeface="+mn-ea"/>
          <a:cs typeface="Noto Serif"/>
        </a:defRPr>
      </a:lvl3pPr>
      <a:lvl4pPr marL="1600200" indent="-228600" algn="l" defTabSz="457200" rtl="0" eaLnBrk="1" latinLnBrk="0" hangingPunct="1">
        <a:spcBef>
          <a:spcPct val="20000"/>
        </a:spcBef>
        <a:buFont typeface="Arial"/>
        <a:buChar char="–"/>
        <a:defRPr sz="2400" b="0" i="0" kern="1200">
          <a:solidFill>
            <a:srgbClr val="FFFFFF"/>
          </a:solidFill>
          <a:latin typeface="Noto Serif"/>
          <a:ea typeface="+mn-ea"/>
          <a:cs typeface="Noto Serif"/>
        </a:defRPr>
      </a:lvl4pPr>
      <a:lvl5pPr marL="2057400" indent="-228600" algn="l" defTabSz="457200" rtl="0" eaLnBrk="1" latinLnBrk="0" hangingPunct="1">
        <a:spcBef>
          <a:spcPct val="20000"/>
        </a:spcBef>
        <a:buFont typeface="Arial"/>
        <a:buChar char="»"/>
        <a:defRPr sz="2400" b="0" i="0" kern="1200">
          <a:solidFill>
            <a:srgbClr val="FFFFFF"/>
          </a:solidFill>
          <a:latin typeface="Noto Serif"/>
          <a:ea typeface="+mn-ea"/>
          <a:cs typeface="Noto Serif"/>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0" y="0"/>
            <a:ext cx="9144000" cy="5143500"/>
          </a:xfrm>
          <a:prstGeom prst="rect">
            <a:avLst/>
          </a:prstGeom>
          <a:solidFill>
            <a:srgbClr val="585E6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364852"/>
              </a:solidFill>
              <a:latin typeface="Lato Regular"/>
            </a:endParaRPr>
          </a:p>
        </p:txBody>
      </p:sp>
      <p:sp>
        <p:nvSpPr>
          <p:cNvPr id="2" name="Title Placeholder 1"/>
          <p:cNvSpPr>
            <a:spLocks noGrp="1"/>
          </p:cNvSpPr>
          <p:nvPr>
            <p:ph type="title"/>
          </p:nvPr>
        </p:nvSpPr>
        <p:spPr>
          <a:xfrm>
            <a:off x="731520" y="731520"/>
            <a:ext cx="7589520" cy="857250"/>
          </a:xfrm>
          <a:prstGeom prst="rect">
            <a:avLst/>
          </a:prstGeom>
          <a:ln>
            <a:noFill/>
          </a:ln>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731520" y="1645920"/>
            <a:ext cx="7589520" cy="304164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77055342"/>
      </p:ext>
    </p:extLst>
  </p:cSld>
  <p:clrMap bg1="lt1" tx1="dk1" bg2="lt2" tx2="dk2" accent1="accent1" accent2="accent2" accent3="accent3" accent4="accent4" accent5="accent5" accent6="accent6" hlink="hlink" folHlink="folHlink"/>
  <p:sldLayoutIdLst>
    <p:sldLayoutId id="2147483678" r:id="rId1"/>
  </p:sldLayoutIdLst>
  <p:hf hdr="0"/>
  <p:txStyles>
    <p:titleStyle>
      <a:lvl1pPr algn="l" defTabSz="457200" rtl="0" eaLnBrk="1" latinLnBrk="0" hangingPunct="1">
        <a:spcBef>
          <a:spcPct val="0"/>
        </a:spcBef>
        <a:buNone/>
        <a:defRPr sz="4000" b="0" i="0" kern="1200">
          <a:solidFill>
            <a:schemeClr val="bg1"/>
          </a:solidFill>
          <a:latin typeface="Lato Regular"/>
          <a:ea typeface="+mj-ea"/>
          <a:cs typeface="Lato Regular"/>
        </a:defRPr>
      </a:lvl1pPr>
    </p:titleStyle>
    <p:bodyStyle>
      <a:lvl1pPr marL="342900" indent="-342900" algn="l" defTabSz="457200" rtl="0" eaLnBrk="1" latinLnBrk="0" hangingPunct="1">
        <a:spcBef>
          <a:spcPct val="20000"/>
        </a:spcBef>
        <a:buFont typeface="Arial"/>
        <a:buChar char="•"/>
        <a:defRPr sz="2400" b="0" i="0" kern="1200">
          <a:solidFill>
            <a:srgbClr val="FFFFFF"/>
          </a:solidFill>
          <a:latin typeface="Noto Serif"/>
          <a:ea typeface="+mn-ea"/>
          <a:cs typeface="Noto Serif"/>
        </a:defRPr>
      </a:lvl1pPr>
      <a:lvl2pPr marL="742950" indent="-285750" algn="l" defTabSz="457200" rtl="0" eaLnBrk="1" latinLnBrk="0" hangingPunct="1">
        <a:spcBef>
          <a:spcPct val="20000"/>
        </a:spcBef>
        <a:buFont typeface="Arial"/>
        <a:buChar char="–"/>
        <a:defRPr sz="2400" b="0" i="0" kern="1200">
          <a:solidFill>
            <a:srgbClr val="FFFFFF"/>
          </a:solidFill>
          <a:latin typeface="Noto Serif"/>
          <a:ea typeface="+mn-ea"/>
          <a:cs typeface="Noto Serif"/>
        </a:defRPr>
      </a:lvl2pPr>
      <a:lvl3pPr marL="1143000" indent="-228600" algn="l" defTabSz="457200" rtl="0" eaLnBrk="1" latinLnBrk="0" hangingPunct="1">
        <a:spcBef>
          <a:spcPct val="20000"/>
        </a:spcBef>
        <a:buFont typeface="Arial"/>
        <a:buChar char="•"/>
        <a:defRPr sz="2400" b="0" i="0" kern="1200">
          <a:solidFill>
            <a:srgbClr val="FFFFFF"/>
          </a:solidFill>
          <a:latin typeface="Noto Serif"/>
          <a:ea typeface="+mn-ea"/>
          <a:cs typeface="Noto Serif"/>
        </a:defRPr>
      </a:lvl3pPr>
      <a:lvl4pPr marL="1600200" indent="-228600" algn="l" defTabSz="457200" rtl="0" eaLnBrk="1" latinLnBrk="0" hangingPunct="1">
        <a:spcBef>
          <a:spcPct val="20000"/>
        </a:spcBef>
        <a:buFont typeface="Arial"/>
        <a:buChar char="–"/>
        <a:defRPr sz="2400" b="0" i="0" kern="1200">
          <a:solidFill>
            <a:srgbClr val="FFFFFF"/>
          </a:solidFill>
          <a:latin typeface="Noto Serif"/>
          <a:ea typeface="+mn-ea"/>
          <a:cs typeface="Noto Serif"/>
        </a:defRPr>
      </a:lvl4pPr>
      <a:lvl5pPr marL="2057400" indent="-228600" algn="l" defTabSz="457200" rtl="0" eaLnBrk="1" latinLnBrk="0" hangingPunct="1">
        <a:spcBef>
          <a:spcPct val="20000"/>
        </a:spcBef>
        <a:buFont typeface="Arial"/>
        <a:buChar char="»"/>
        <a:defRPr sz="2400" b="0" i="0" kern="1200">
          <a:solidFill>
            <a:srgbClr val="FFFFFF"/>
          </a:solidFill>
          <a:latin typeface="Noto Serif"/>
          <a:ea typeface="+mn-ea"/>
          <a:cs typeface="Noto Serif"/>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0.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hyperlink" Target="https://www.ncbi.nlm.nih.gov/pmc/articles/PMC3518362/" TargetMode="External"/><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hyperlink" Target="https://onlinelibrary.wiley.com/doi/epdf/10.1111/j.1365-3016.1990.tb00615.x" TargetMode="External"/><Relationship Id="rId2" Type="http://schemas.openxmlformats.org/officeDocument/2006/relationships/hyperlink" Target="https://www.ncbi.nlm.nih.gov/pmc/articles/PMC3936971/#:~:text=Logistic%20regression%20is%20used%20to,the%20observed%20event%20of%20interest." TargetMode="External"/><Relationship Id="rId1" Type="http://schemas.openxmlformats.org/officeDocument/2006/relationships/slideLayout" Target="../slideLayouts/slideLayout2.xml"/><Relationship Id="rId6" Type="http://schemas.openxmlformats.org/officeDocument/2006/relationships/hyperlink" Target="https://online.stat.psu.edu/stat504/lesson/6" TargetMode="External"/><Relationship Id="rId5" Type="http://schemas.openxmlformats.org/officeDocument/2006/relationships/hyperlink" Target="https://www.ncbi.nlm.nih.gov/pmc/articles/PMC2938757/" TargetMode="External"/><Relationship Id="rId4" Type="http://schemas.openxmlformats.org/officeDocument/2006/relationships/hyperlink" Target="https://www.sciencedirect.com/science/article/abs/pii/002199249400011N" TargetMode="External"/></Relationships>
</file>

<file path=ppt/slides/_rels/slide10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https://bit.ly/hip-529-logistic-regression_2022-03-28"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hyperlink" Target="https://online.stat.psu.edu/stat504/lesson/6/6.1"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hyperlink" Target="https://online.stat.psu.edu/stat504/lesson/6/6.1"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hyperlink" Target="https://shiny.rit.albany.edu/stat/binomial/"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hyperlink" Target="https://www.datacamp.com/community/tutorials/logistic-regression-R"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5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hyperlink" Target="https://benwhalley.github.io/just-enough-r/link-functions.html" TargetMode="External"/><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56.xml.rels><?xml version="1.0" encoding="UTF-8" standalone="yes"?>
<Relationships xmlns="http://schemas.openxmlformats.org/package/2006/relationships"><Relationship Id="rId2" Type="http://schemas.openxmlformats.org/officeDocument/2006/relationships/hyperlink" Target="https://bookdown.org/tpinto_home/Regression-and-Classification/#datasets-used-in-the-examples" TargetMode="Externa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hyperlink" Target="https://bookdown.org/tpinto_home/Regression-and-Classification/#datasets-used-in-the-examples"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8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hyperlink" Target="https://pubmed.ncbi.nlm.nih.gov/18580722/#:~:text=Odds%20ratios%20(OR)%20are%20commonly,a%20risk%20ratio%20(RR)." TargetMode="External"/><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hyperlink" Target="https://www.ncbi.nlm.nih.gov/pmc/articles/PMC3140431/" TargetMode="External"/><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hyperlink" Target="https://pubmed.ncbi.nlm.nih.gov/23703593/"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13" name="TextBox 12"/>
          <p:cNvSpPr txBox="1"/>
          <p:nvPr/>
        </p:nvSpPr>
        <p:spPr>
          <a:xfrm>
            <a:off x="422823" y="4611406"/>
            <a:ext cx="6154231" cy="369332"/>
          </a:xfrm>
          <a:prstGeom prst="rect">
            <a:avLst/>
          </a:prstGeom>
          <a:noFill/>
        </p:spPr>
        <p:txBody>
          <a:bodyPr wrap="square" rtlCol="0">
            <a:spAutoFit/>
          </a:bodyPr>
          <a:lstStyle/>
          <a:p>
            <a:r>
              <a:rPr lang="en-US" sz="900" kern="0" spc="80" dirty="0">
                <a:solidFill>
                  <a:schemeClr val="bg1"/>
                </a:solidFill>
                <a:latin typeface="Lato Regular" panose="020F0502020204030203" pitchFamily="34" charset="0"/>
                <a:cs typeface="Lato Light"/>
              </a:rPr>
              <a:t>DATE: March 28, 2022   </a:t>
            </a:r>
          </a:p>
          <a:p>
            <a:r>
              <a:rPr lang="en-US" sz="900" kern="0" spc="80" dirty="0">
                <a:solidFill>
                  <a:schemeClr val="bg1"/>
                </a:solidFill>
                <a:latin typeface="Lato Regular" panose="020F0502020204030203" pitchFamily="34" charset="0"/>
                <a:cs typeface="Lato Light"/>
              </a:rPr>
              <a:t>PRESENTED BY: Emile Latour, MS, Associate Biostatistician, OHSU Knight Cancer Institute</a:t>
            </a:r>
          </a:p>
        </p:txBody>
      </p:sp>
      <p:sp>
        <p:nvSpPr>
          <p:cNvPr id="14" name="TextBox 13"/>
          <p:cNvSpPr txBox="1"/>
          <p:nvPr/>
        </p:nvSpPr>
        <p:spPr>
          <a:xfrm>
            <a:off x="386380" y="2896898"/>
            <a:ext cx="4760655" cy="707886"/>
          </a:xfrm>
          <a:prstGeom prst="rect">
            <a:avLst/>
          </a:prstGeom>
          <a:noFill/>
        </p:spPr>
        <p:txBody>
          <a:bodyPr wrap="square" rtlCol="0">
            <a:spAutoFit/>
          </a:bodyPr>
          <a:lstStyle/>
          <a:p>
            <a:r>
              <a:rPr lang="en-US" sz="4000" dirty="0">
                <a:solidFill>
                  <a:schemeClr val="bg1"/>
                </a:solidFill>
                <a:latin typeface="Lato Regular"/>
                <a:cs typeface="Lato Regular"/>
              </a:rPr>
              <a:t>Logistic Regression</a:t>
            </a:r>
          </a:p>
        </p:txBody>
      </p:sp>
      <p:sp>
        <p:nvSpPr>
          <p:cNvPr id="15" name="TextBox 14"/>
          <p:cNvSpPr txBox="1"/>
          <p:nvPr/>
        </p:nvSpPr>
        <p:spPr>
          <a:xfrm>
            <a:off x="422823" y="3547974"/>
            <a:ext cx="4786372" cy="415498"/>
          </a:xfrm>
          <a:prstGeom prst="rect">
            <a:avLst/>
          </a:prstGeom>
          <a:noFill/>
        </p:spPr>
        <p:txBody>
          <a:bodyPr wrap="square" rtlCol="0">
            <a:spAutoFit/>
          </a:bodyPr>
          <a:lstStyle/>
          <a:p>
            <a:r>
              <a:rPr lang="en-US" sz="2100" dirty="0">
                <a:solidFill>
                  <a:schemeClr val="bg1"/>
                </a:solidFill>
                <a:latin typeface="Lato Regular"/>
                <a:cs typeface="Lato Regular"/>
              </a:rPr>
              <a:t>HIP 529 Applied Biostatistics II</a:t>
            </a:r>
          </a:p>
        </p:txBody>
      </p:sp>
      <p:cxnSp>
        <p:nvCxnSpPr>
          <p:cNvPr id="16" name="Straight Connector 15" title="Straight line."/>
          <p:cNvCxnSpPr/>
          <p:nvPr/>
        </p:nvCxnSpPr>
        <p:spPr>
          <a:xfrm>
            <a:off x="490062" y="4322160"/>
            <a:ext cx="8182598"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8" name="Picture 7" descr="OHSU master brand logo." title="OHSU master brand logo."/>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22823" y="1571273"/>
            <a:ext cx="603495" cy="1034025"/>
          </a:xfrm>
          <a:prstGeom prst="rect">
            <a:avLst/>
          </a:prstGeom>
        </p:spPr>
      </p:pic>
    </p:spTree>
    <p:extLst>
      <p:ext uri="{BB962C8B-B14F-4D97-AF65-F5344CB8AC3E}">
        <p14:creationId xmlns:p14="http://schemas.microsoft.com/office/powerpoint/2010/main" val="20613864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data / variables</a:t>
            </a:r>
          </a:p>
        </p:txBody>
      </p:sp>
      <p:sp>
        <p:nvSpPr>
          <p:cNvPr id="3" name="Text Placeholder 2"/>
          <p:cNvSpPr>
            <a:spLocks noGrp="1"/>
          </p:cNvSpPr>
          <p:nvPr>
            <p:ph type="body" sz="quarter" idx="10"/>
          </p:nvPr>
        </p:nvSpPr>
        <p:spPr>
          <a:xfrm>
            <a:off x="811214" y="1686287"/>
            <a:ext cx="7534275" cy="2204246"/>
          </a:xfrm>
        </p:spPr>
        <p:txBody>
          <a:bodyPr>
            <a:normAutofit fontScale="85000" lnSpcReduction="10000"/>
          </a:bodyPr>
          <a:lstStyle/>
          <a:p>
            <a:r>
              <a:rPr lang="en-US" dirty="0"/>
              <a:t>Discrete (numerical) – quantities or counts, likely with units</a:t>
            </a:r>
          </a:p>
          <a:p>
            <a:r>
              <a:rPr lang="en-US" dirty="0"/>
              <a:t>Continuous (numerical) -- quantities, likely with units</a:t>
            </a:r>
          </a:p>
          <a:p>
            <a:r>
              <a:rPr lang="en-US" dirty="0"/>
              <a:t>Ordinal (categorical) – labels with order</a:t>
            </a:r>
          </a:p>
          <a:p>
            <a:r>
              <a:rPr lang="en-US" dirty="0"/>
              <a:t>Nominal (categorical) – labels with no order</a:t>
            </a:r>
          </a:p>
        </p:txBody>
      </p:sp>
    </p:spTree>
    <p:extLst>
      <p:ext uri="{BB962C8B-B14F-4D97-AF65-F5344CB8AC3E}">
        <p14:creationId xmlns:p14="http://schemas.microsoft.com/office/powerpoint/2010/main" val="287594092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Odds and ends</a:t>
            </a:r>
          </a:p>
        </p:txBody>
      </p:sp>
      <p:sp>
        <p:nvSpPr>
          <p:cNvPr id="3" name="Text Placeholder 2"/>
          <p:cNvSpPr>
            <a:spLocks noGrp="1"/>
          </p:cNvSpPr>
          <p:nvPr>
            <p:ph type="body" sz="quarter" idx="10"/>
          </p:nvPr>
        </p:nvSpPr>
        <p:spPr>
          <a:xfrm>
            <a:off x="811214" y="1686287"/>
            <a:ext cx="7534275" cy="2204246"/>
          </a:xfrm>
        </p:spPr>
        <p:txBody>
          <a:bodyPr>
            <a:normAutofit fontScale="92500" lnSpcReduction="20000"/>
          </a:bodyPr>
          <a:lstStyle/>
          <a:p>
            <a:r>
              <a:rPr lang="en-US" dirty="0"/>
              <a:t>Univariable – one explanatory variable</a:t>
            </a:r>
          </a:p>
          <a:p>
            <a:r>
              <a:rPr lang="en-US" dirty="0"/>
              <a:t>Univariate – One response variable</a:t>
            </a:r>
          </a:p>
          <a:p>
            <a:endParaRPr lang="en-US" dirty="0"/>
          </a:p>
          <a:p>
            <a:r>
              <a:rPr lang="en-US" dirty="0"/>
              <a:t>Multivariable – more than one explanatory variable</a:t>
            </a:r>
          </a:p>
          <a:p>
            <a:r>
              <a:rPr lang="en-US" dirty="0"/>
              <a:t>Multivariate – more than one response variable</a:t>
            </a:r>
          </a:p>
          <a:p>
            <a:endParaRPr lang="en-US" dirty="0"/>
          </a:p>
          <a:p>
            <a:endParaRPr lang="en-US" dirty="0"/>
          </a:p>
        </p:txBody>
      </p:sp>
      <p:sp>
        <p:nvSpPr>
          <p:cNvPr id="4" name="TextBox 3">
            <a:extLst>
              <a:ext uri="{FF2B5EF4-FFF2-40B4-BE49-F238E27FC236}">
                <a16:creationId xmlns:a16="http://schemas.microsoft.com/office/drawing/2014/main" id="{BC8253D9-7A15-534A-A929-7FB09AAEBDC3}"/>
              </a:ext>
            </a:extLst>
          </p:cNvPr>
          <p:cNvSpPr txBox="1"/>
          <p:nvPr/>
        </p:nvSpPr>
        <p:spPr>
          <a:xfrm>
            <a:off x="1212112" y="4494028"/>
            <a:ext cx="6372446" cy="369332"/>
          </a:xfrm>
          <a:prstGeom prst="rect">
            <a:avLst/>
          </a:prstGeom>
          <a:noFill/>
        </p:spPr>
        <p:txBody>
          <a:bodyPr wrap="square" rtlCol="0">
            <a:spAutoFit/>
          </a:bodyPr>
          <a:lstStyle/>
          <a:p>
            <a:r>
              <a:rPr lang="en-US" dirty="0">
                <a:hlinkClick r:id="rId3"/>
              </a:rPr>
              <a:t>Multivariate or Multivariable Regression? (Hidalgo and Goodman)</a:t>
            </a:r>
            <a:endParaRPr lang="en-US" dirty="0"/>
          </a:p>
        </p:txBody>
      </p:sp>
    </p:spTree>
    <p:extLst>
      <p:ext uri="{BB962C8B-B14F-4D97-AF65-F5344CB8AC3E}">
        <p14:creationId xmlns:p14="http://schemas.microsoft.com/office/powerpoint/2010/main" val="292212943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References</a:t>
            </a:r>
          </a:p>
        </p:txBody>
      </p:sp>
      <p:sp>
        <p:nvSpPr>
          <p:cNvPr id="3" name="Text Placeholder 2"/>
          <p:cNvSpPr>
            <a:spLocks noGrp="1"/>
          </p:cNvSpPr>
          <p:nvPr>
            <p:ph type="body" sz="quarter" idx="10"/>
          </p:nvPr>
        </p:nvSpPr>
        <p:spPr>
          <a:xfrm>
            <a:off x="811214" y="1686287"/>
            <a:ext cx="7534275" cy="2204246"/>
          </a:xfrm>
        </p:spPr>
        <p:txBody>
          <a:bodyPr>
            <a:normAutofit fontScale="62500" lnSpcReduction="20000"/>
          </a:bodyPr>
          <a:lstStyle/>
          <a:p>
            <a:r>
              <a:rPr lang="en-US" dirty="0">
                <a:hlinkClick r:id="rId2"/>
              </a:rPr>
              <a:t>Understanding logistic regression analysis (Sperandei)</a:t>
            </a:r>
            <a:endParaRPr lang="en-US" dirty="0"/>
          </a:p>
          <a:p>
            <a:r>
              <a:rPr lang="en-US" dirty="0">
                <a:hlinkClick r:id="rId3"/>
              </a:rPr>
              <a:t>Using logistic regression in perinatal epidemiology: an introduction for clinical researchers. Part 1: basic concepts (Brand, Keirse)</a:t>
            </a:r>
            <a:endParaRPr lang="en-US" dirty="0"/>
          </a:p>
          <a:p>
            <a:r>
              <a:rPr lang="en-US" dirty="0">
                <a:hlinkClick r:id="rId4"/>
              </a:rPr>
              <a:t>An introduction to logistic regression with an application to the analysis of language recovery following a stroke (Greenhouse et al)</a:t>
            </a:r>
            <a:endParaRPr lang="en-US" dirty="0"/>
          </a:p>
          <a:p>
            <a:r>
              <a:rPr lang="en-US" dirty="0">
                <a:hlinkClick r:id="rId5"/>
              </a:rPr>
              <a:t>Explaining Odds Ratios (Szumilas)</a:t>
            </a:r>
            <a:endParaRPr lang="en-US" dirty="0"/>
          </a:p>
          <a:p>
            <a:r>
              <a:rPr lang="en-US" dirty="0">
                <a:hlinkClick r:id="rId6"/>
              </a:rPr>
              <a:t>Penn State, STAT 504, Binary Logistic Regression</a:t>
            </a:r>
            <a:endParaRPr lang="en-US" dirty="0"/>
          </a:p>
          <a:p>
            <a:endParaRPr lang="en-US" dirty="0"/>
          </a:p>
        </p:txBody>
      </p:sp>
    </p:spTree>
    <p:extLst>
      <p:ext uri="{BB962C8B-B14F-4D97-AF65-F5344CB8AC3E}">
        <p14:creationId xmlns:p14="http://schemas.microsoft.com/office/powerpoint/2010/main" val="47393672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640080" y="2745734"/>
            <a:ext cx="7772400" cy="751284"/>
          </a:xfrm>
          <a:prstGeom prst="rect">
            <a:avLst/>
          </a:prstGeom>
        </p:spPr>
        <p:txBody>
          <a:bodyPr vert="horz" lIns="91440" tIns="45720" rIns="91440" bIns="45720" rtlCol="0" anchor="ctr">
            <a:noAutofit/>
          </a:bodyPr>
          <a:lstStyle>
            <a:lvl1pPr algn="l" defTabSz="457200" rtl="0" eaLnBrk="1" latinLnBrk="0" hangingPunct="1">
              <a:spcBef>
                <a:spcPct val="0"/>
              </a:spcBef>
              <a:buNone/>
              <a:defRPr sz="4400" b="0" i="0" kern="1200">
                <a:solidFill>
                  <a:srgbClr val="2F92D5"/>
                </a:solidFill>
                <a:latin typeface="Lato Light"/>
                <a:ea typeface="+mj-ea"/>
                <a:cs typeface="Lato Light"/>
              </a:defRPr>
            </a:lvl1pPr>
          </a:lstStyle>
          <a:p>
            <a:pPr algn="ctr"/>
            <a:r>
              <a:rPr lang="en-US" sz="4800" spc="20" dirty="0">
                <a:solidFill>
                  <a:srgbClr val="002776"/>
                </a:solidFill>
                <a:latin typeface="Lato Regular"/>
                <a:cs typeface="Lato Regular"/>
              </a:rPr>
              <a:t>Thank You</a:t>
            </a:r>
          </a:p>
        </p:txBody>
      </p:sp>
      <p:pic>
        <p:nvPicPr>
          <p:cNvPr id="4" name="Picture 3" descr="OHSU four-colog master brand logo." title="OHSU master brand logo"/>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091261" y="905798"/>
            <a:ext cx="870038" cy="1490121"/>
          </a:xfrm>
          <a:prstGeom prst="rect">
            <a:avLst/>
          </a:prstGeom>
        </p:spPr>
      </p:pic>
    </p:spTree>
    <p:extLst>
      <p:ext uri="{BB962C8B-B14F-4D97-AF65-F5344CB8AC3E}">
        <p14:creationId xmlns:p14="http://schemas.microsoft.com/office/powerpoint/2010/main" val="29854086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Discrete (numerical) data</a:t>
            </a:r>
          </a:p>
        </p:txBody>
      </p:sp>
      <p:sp>
        <p:nvSpPr>
          <p:cNvPr id="3" name="Text Placeholder 2"/>
          <p:cNvSpPr>
            <a:spLocks noGrp="1"/>
          </p:cNvSpPr>
          <p:nvPr>
            <p:ph type="body" sz="quarter" idx="10"/>
          </p:nvPr>
        </p:nvSpPr>
        <p:spPr>
          <a:xfrm>
            <a:off x="811214" y="1686287"/>
            <a:ext cx="7534275" cy="2204246"/>
          </a:xfrm>
        </p:spPr>
        <p:txBody>
          <a:bodyPr>
            <a:normAutofit fontScale="62500" lnSpcReduction="20000"/>
          </a:bodyPr>
          <a:lstStyle/>
          <a:p>
            <a:r>
              <a:rPr lang="en-US" dirty="0"/>
              <a:t>Actual quantities; not numerical coding of categories</a:t>
            </a:r>
          </a:p>
          <a:p>
            <a:r>
              <a:rPr lang="en-US" dirty="0"/>
              <a:t>Restricted to a set of isolated points</a:t>
            </a:r>
          </a:p>
          <a:p>
            <a:r>
              <a:rPr lang="en-US" dirty="0"/>
              <a:t>Intermediate values are impossible</a:t>
            </a:r>
          </a:p>
          <a:p>
            <a:r>
              <a:rPr lang="en-US" dirty="0"/>
              <a:t>Examples:</a:t>
            </a:r>
          </a:p>
          <a:p>
            <a:pPr lvl="1"/>
            <a:r>
              <a:rPr lang="en-US" dirty="0"/>
              <a:t>Occupants per household: 1, 2, 3, ….</a:t>
            </a:r>
          </a:p>
          <a:p>
            <a:pPr lvl="1"/>
            <a:r>
              <a:rPr lang="en-US" dirty="0"/>
              <a:t>Number of tumors: 0, 1, 2, 3, 4, …</a:t>
            </a:r>
          </a:p>
          <a:p>
            <a:pPr lvl="1"/>
            <a:r>
              <a:rPr lang="en-US" dirty="0"/>
              <a:t>Age to nearest whole year: …, 35, 36, 37, …</a:t>
            </a:r>
          </a:p>
          <a:p>
            <a:endParaRPr lang="en-US" dirty="0"/>
          </a:p>
        </p:txBody>
      </p:sp>
    </p:spTree>
    <p:extLst>
      <p:ext uri="{BB962C8B-B14F-4D97-AF65-F5344CB8AC3E}">
        <p14:creationId xmlns:p14="http://schemas.microsoft.com/office/powerpoint/2010/main" val="8284191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Continuous (numerical) data</a:t>
            </a:r>
          </a:p>
        </p:txBody>
      </p:sp>
      <p:sp>
        <p:nvSpPr>
          <p:cNvPr id="3" name="Text Placeholder 2"/>
          <p:cNvSpPr>
            <a:spLocks noGrp="1"/>
          </p:cNvSpPr>
          <p:nvPr>
            <p:ph type="body" sz="quarter" idx="10"/>
          </p:nvPr>
        </p:nvSpPr>
        <p:spPr>
          <a:xfrm>
            <a:off x="811214" y="1686287"/>
            <a:ext cx="7534275" cy="2204246"/>
          </a:xfrm>
        </p:spPr>
        <p:txBody>
          <a:bodyPr>
            <a:normAutofit fontScale="62500" lnSpcReduction="20000"/>
          </a:bodyPr>
          <a:lstStyle/>
          <a:p>
            <a:r>
              <a:rPr lang="en-US" dirty="0"/>
              <a:t>Actual quantities</a:t>
            </a:r>
          </a:p>
          <a:p>
            <a:r>
              <a:rPr lang="en-US" dirty="0"/>
              <a:t>Not restricted to a set of isolated points</a:t>
            </a:r>
          </a:p>
          <a:p>
            <a:r>
              <a:rPr lang="en-US" dirty="0"/>
              <a:t>Intermediate values are(theoretically) possible</a:t>
            </a:r>
          </a:p>
          <a:p>
            <a:r>
              <a:rPr lang="en-US" dirty="0"/>
              <a:t>Examples:</a:t>
            </a:r>
          </a:p>
          <a:p>
            <a:pPr lvl="1"/>
            <a:r>
              <a:rPr lang="en-US" dirty="0"/>
              <a:t>Change in body weight during pandemic: +19.25 </a:t>
            </a:r>
            <a:r>
              <a:rPr lang="en-US" dirty="0" err="1"/>
              <a:t>lbs</a:t>
            </a:r>
            <a:endParaRPr lang="en-US" dirty="0"/>
          </a:p>
          <a:p>
            <a:pPr lvl="1"/>
            <a:r>
              <a:rPr lang="en-US" dirty="0"/>
              <a:t>Cholesterol level: 162 mg/dL</a:t>
            </a:r>
          </a:p>
          <a:p>
            <a:pPr lvl="1"/>
            <a:r>
              <a:rPr lang="en-US" dirty="0"/>
              <a:t>Age (fractional): 35.75 years</a:t>
            </a:r>
          </a:p>
        </p:txBody>
      </p:sp>
    </p:spTree>
    <p:extLst>
      <p:ext uri="{BB962C8B-B14F-4D97-AF65-F5344CB8AC3E}">
        <p14:creationId xmlns:p14="http://schemas.microsoft.com/office/powerpoint/2010/main" val="16290573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Ordinal (categorical) data</a:t>
            </a:r>
          </a:p>
        </p:txBody>
      </p:sp>
      <p:sp>
        <p:nvSpPr>
          <p:cNvPr id="3" name="Text Placeholder 2"/>
          <p:cNvSpPr>
            <a:spLocks noGrp="1"/>
          </p:cNvSpPr>
          <p:nvPr>
            <p:ph type="body" sz="quarter" idx="10"/>
          </p:nvPr>
        </p:nvSpPr>
        <p:spPr>
          <a:xfrm>
            <a:off x="811214" y="1686287"/>
            <a:ext cx="7534275" cy="2204246"/>
          </a:xfrm>
        </p:spPr>
        <p:txBody>
          <a:bodyPr>
            <a:normAutofit fontScale="62500" lnSpcReduction="20000"/>
          </a:bodyPr>
          <a:lstStyle/>
          <a:p>
            <a:r>
              <a:rPr lang="en-US" dirty="0"/>
              <a:t>Categories or classes with meaningful order</a:t>
            </a:r>
          </a:p>
          <a:p>
            <a:r>
              <a:rPr lang="en-US" dirty="0"/>
              <a:t>Examples:</a:t>
            </a:r>
          </a:p>
          <a:p>
            <a:pPr lvl="1"/>
            <a:r>
              <a:rPr lang="en-US" dirty="0"/>
              <a:t>Pain: None, Mild, Moderate, Severe</a:t>
            </a:r>
          </a:p>
          <a:p>
            <a:pPr lvl="1"/>
            <a:r>
              <a:rPr lang="en-US" dirty="0"/>
              <a:t>Likert: Disagree, Neutral, Agree</a:t>
            </a:r>
          </a:p>
          <a:p>
            <a:pPr lvl="1"/>
            <a:r>
              <a:rPr lang="en-US" dirty="0"/>
              <a:t>Smoking status: Never, Occasionally, Frequently</a:t>
            </a:r>
          </a:p>
          <a:p>
            <a:r>
              <a:rPr lang="en-US" dirty="0"/>
              <a:t>Numerical codes can be assigned, but must show the ranking (order)</a:t>
            </a:r>
          </a:p>
          <a:p>
            <a:pPr lvl="1"/>
            <a:endParaRPr lang="en-US" dirty="0"/>
          </a:p>
          <a:p>
            <a:pPr marL="457200" lvl="1" indent="0">
              <a:buNone/>
            </a:pPr>
            <a:endParaRPr lang="en-US" dirty="0"/>
          </a:p>
        </p:txBody>
      </p:sp>
    </p:spTree>
    <p:extLst>
      <p:ext uri="{BB962C8B-B14F-4D97-AF65-F5344CB8AC3E}">
        <p14:creationId xmlns:p14="http://schemas.microsoft.com/office/powerpoint/2010/main" val="41405445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Nominal (categorical) data</a:t>
            </a:r>
          </a:p>
        </p:txBody>
      </p:sp>
      <p:sp>
        <p:nvSpPr>
          <p:cNvPr id="3" name="Text Placeholder 2"/>
          <p:cNvSpPr>
            <a:spLocks noGrp="1"/>
          </p:cNvSpPr>
          <p:nvPr>
            <p:ph type="body" sz="quarter" idx="10"/>
          </p:nvPr>
        </p:nvSpPr>
        <p:spPr>
          <a:xfrm>
            <a:off x="811214" y="1686287"/>
            <a:ext cx="7534275" cy="2204246"/>
          </a:xfrm>
        </p:spPr>
        <p:txBody>
          <a:bodyPr>
            <a:normAutofit fontScale="70000" lnSpcReduction="20000"/>
          </a:bodyPr>
          <a:lstStyle/>
          <a:p>
            <a:r>
              <a:rPr lang="en-US" dirty="0"/>
              <a:t>Unordered categories or classes</a:t>
            </a:r>
          </a:p>
          <a:p>
            <a:r>
              <a:rPr lang="en-US" dirty="0"/>
              <a:t>Examples:</a:t>
            </a:r>
          </a:p>
          <a:p>
            <a:pPr lvl="1"/>
            <a:r>
              <a:rPr lang="en-US" dirty="0"/>
              <a:t>Biological sex: M = Male, F = Female </a:t>
            </a:r>
          </a:p>
          <a:p>
            <a:pPr lvl="1"/>
            <a:r>
              <a:rPr lang="en-US" dirty="0"/>
              <a:t>Blood type: A, B, O, AB</a:t>
            </a:r>
          </a:p>
          <a:p>
            <a:pPr lvl="1"/>
            <a:r>
              <a:rPr lang="en-US" dirty="0"/>
              <a:t>Smoking status: Yes/No (1/0)</a:t>
            </a:r>
          </a:p>
          <a:p>
            <a:r>
              <a:rPr lang="en-US" dirty="0"/>
              <a:t>Data can be given numerical codes (e.g. 1=A, 2=B, 3=O, 4=AB)</a:t>
            </a:r>
          </a:p>
          <a:p>
            <a:pPr lvl="1"/>
            <a:endParaRPr lang="en-US" dirty="0"/>
          </a:p>
          <a:p>
            <a:pPr marL="457200" lvl="1" indent="0">
              <a:buNone/>
            </a:pPr>
            <a:endParaRPr lang="en-US" dirty="0"/>
          </a:p>
        </p:txBody>
      </p:sp>
    </p:spTree>
    <p:extLst>
      <p:ext uri="{BB962C8B-B14F-4D97-AF65-F5344CB8AC3E}">
        <p14:creationId xmlns:p14="http://schemas.microsoft.com/office/powerpoint/2010/main" val="26330145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Special case – Binary data</a:t>
            </a:r>
          </a:p>
        </p:txBody>
      </p:sp>
      <p:sp>
        <p:nvSpPr>
          <p:cNvPr id="3" name="Text Placeholder 2"/>
          <p:cNvSpPr>
            <a:spLocks noGrp="1"/>
          </p:cNvSpPr>
          <p:nvPr>
            <p:ph type="body" sz="quarter" idx="10"/>
          </p:nvPr>
        </p:nvSpPr>
        <p:spPr>
          <a:xfrm>
            <a:off x="811214" y="1686287"/>
            <a:ext cx="7534275" cy="2204246"/>
          </a:xfrm>
        </p:spPr>
        <p:txBody>
          <a:bodyPr>
            <a:normAutofit fontScale="47500" lnSpcReduction="20000"/>
          </a:bodyPr>
          <a:lstStyle/>
          <a:p>
            <a:r>
              <a:rPr lang="en-US" dirty="0"/>
              <a:t>Nominal data with only two levels</a:t>
            </a:r>
          </a:p>
          <a:p>
            <a:r>
              <a:rPr lang="en-US" dirty="0"/>
              <a:t>Examples: Male/Female, Yes/No, Case/Control, Tx/No Tx</a:t>
            </a:r>
          </a:p>
          <a:p>
            <a:r>
              <a:rPr lang="en-US" dirty="0"/>
              <a:t>Labels can be replaced with the codes 0 and 1</a:t>
            </a:r>
          </a:p>
          <a:p>
            <a:pPr lvl="1"/>
            <a:r>
              <a:rPr lang="en-US" dirty="0"/>
              <a:t>Sum of the numeric codes gives the total with code 1</a:t>
            </a:r>
          </a:p>
          <a:p>
            <a:pPr lvl="1"/>
            <a:r>
              <a:rPr lang="en-US" dirty="0"/>
              <a:t>The average of the codes gives the proportion (or percentage) assigned the code 1</a:t>
            </a:r>
          </a:p>
          <a:p>
            <a:pPr lvl="1"/>
            <a:r>
              <a:rPr lang="en-US" dirty="0"/>
              <a:t>Example: Sample of n = 10 people coded as smoker (1) or non-smoker (0):</a:t>
            </a:r>
          </a:p>
          <a:p>
            <a:pPr lvl="2"/>
            <a:r>
              <a:rPr lang="en-US" dirty="0"/>
              <a:t>{1, 0, 1, 0, 1, 1, 1, 1, 1, 0}</a:t>
            </a:r>
          </a:p>
          <a:p>
            <a:pPr lvl="2"/>
            <a:r>
              <a:rPr lang="en-US" dirty="0"/>
              <a:t>Total = 7</a:t>
            </a:r>
          </a:p>
          <a:p>
            <a:pPr lvl="2"/>
            <a:r>
              <a:rPr lang="en-US" dirty="0"/>
              <a:t>Average = Total / n = 7 / 10 = 0.70 = 70.0%</a:t>
            </a:r>
          </a:p>
          <a:p>
            <a:pPr lvl="1"/>
            <a:endParaRPr lang="en-US" dirty="0"/>
          </a:p>
          <a:p>
            <a:pPr marL="457200" lvl="1" indent="0">
              <a:buNone/>
            </a:pPr>
            <a:endParaRPr lang="en-US" dirty="0"/>
          </a:p>
        </p:txBody>
      </p:sp>
    </p:spTree>
    <p:extLst>
      <p:ext uri="{BB962C8B-B14F-4D97-AF65-F5344CB8AC3E}">
        <p14:creationId xmlns:p14="http://schemas.microsoft.com/office/powerpoint/2010/main" val="21967053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5" name="Rectangle 4" descr="Translucent white rectangle for quotes. " title="Translucent white rectangle for quotes. "/>
          <p:cNvSpPr/>
          <p:nvPr/>
        </p:nvSpPr>
        <p:spPr>
          <a:xfrm>
            <a:off x="1023021" y="794785"/>
            <a:ext cx="7114125" cy="3553931"/>
          </a:xfrm>
          <a:prstGeom prst="rect">
            <a:avLst/>
          </a:prstGeom>
          <a:solidFill>
            <a:schemeClr val="bg1">
              <a:alpha val="79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Lato Regular"/>
            </a:endParaRPr>
          </a:p>
        </p:txBody>
      </p:sp>
      <p:sp>
        <p:nvSpPr>
          <p:cNvPr id="6" name="TextBox 5"/>
          <p:cNvSpPr txBox="1"/>
          <p:nvPr/>
        </p:nvSpPr>
        <p:spPr>
          <a:xfrm>
            <a:off x="1528654" y="1486436"/>
            <a:ext cx="6114619" cy="1046440"/>
          </a:xfrm>
          <a:prstGeom prst="rect">
            <a:avLst/>
          </a:prstGeom>
          <a:noFill/>
        </p:spPr>
        <p:txBody>
          <a:bodyPr wrap="square" rtlCol="0">
            <a:spAutoFit/>
          </a:bodyPr>
          <a:lstStyle/>
          <a:p>
            <a:pPr marL="228600" indent="-173038"/>
            <a:r>
              <a:rPr lang="en-US" sz="4400" spc="20" dirty="0">
                <a:solidFill>
                  <a:schemeClr val="accent3"/>
                </a:solidFill>
                <a:latin typeface="Lato Regular"/>
                <a:cs typeface="Lato Regular"/>
              </a:rPr>
              <a:t>Regression models</a:t>
            </a:r>
            <a:endParaRPr lang="en-US" spc="20" dirty="0">
              <a:solidFill>
                <a:schemeClr val="accent3"/>
              </a:solidFill>
              <a:latin typeface="Lato Regular"/>
              <a:cs typeface="Lato Regular"/>
            </a:endParaRPr>
          </a:p>
          <a:p>
            <a:endParaRPr lang="en-US" dirty="0">
              <a:solidFill>
                <a:schemeClr val="accent3"/>
              </a:solidFill>
              <a:latin typeface="Lato Regular"/>
              <a:cs typeface="Lato Regular"/>
            </a:endParaRPr>
          </a:p>
        </p:txBody>
      </p:sp>
    </p:spTree>
    <p:extLst>
      <p:ext uri="{BB962C8B-B14F-4D97-AF65-F5344CB8AC3E}">
        <p14:creationId xmlns:p14="http://schemas.microsoft.com/office/powerpoint/2010/main" val="10881154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Regression analysis</a:t>
            </a:r>
          </a:p>
        </p:txBody>
      </p:sp>
      <p:sp>
        <p:nvSpPr>
          <p:cNvPr id="3" name="Text Placeholder 2"/>
          <p:cNvSpPr>
            <a:spLocks noGrp="1"/>
          </p:cNvSpPr>
          <p:nvPr>
            <p:ph type="body" sz="quarter" idx="10"/>
          </p:nvPr>
        </p:nvSpPr>
        <p:spPr>
          <a:xfrm>
            <a:off x="811214" y="1686287"/>
            <a:ext cx="7534275" cy="2204246"/>
          </a:xfrm>
        </p:spPr>
        <p:txBody>
          <a:bodyPr>
            <a:normAutofit/>
          </a:bodyPr>
          <a:lstStyle/>
          <a:p>
            <a:r>
              <a:rPr lang="en-US" dirty="0"/>
              <a:t>Mathematically describe the relationship between a dependent variable (outcome) and a set of one or more independent variables</a:t>
            </a:r>
          </a:p>
          <a:p>
            <a:endParaRPr lang="en-US" dirty="0"/>
          </a:p>
        </p:txBody>
      </p:sp>
    </p:spTree>
    <p:extLst>
      <p:ext uri="{BB962C8B-B14F-4D97-AF65-F5344CB8AC3E}">
        <p14:creationId xmlns:p14="http://schemas.microsoft.com/office/powerpoint/2010/main" val="7196473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Choosing a model</a:t>
            </a:r>
          </a:p>
        </p:txBody>
      </p:sp>
      <p:sp>
        <p:nvSpPr>
          <p:cNvPr id="3" name="Text Placeholder 2"/>
          <p:cNvSpPr>
            <a:spLocks noGrp="1"/>
          </p:cNvSpPr>
          <p:nvPr>
            <p:ph type="body" sz="quarter" idx="10"/>
          </p:nvPr>
        </p:nvSpPr>
        <p:spPr>
          <a:xfrm>
            <a:off x="811214" y="1686287"/>
            <a:ext cx="7534275" cy="2204246"/>
          </a:xfrm>
        </p:spPr>
        <p:txBody>
          <a:bodyPr>
            <a:normAutofit/>
          </a:bodyPr>
          <a:lstStyle/>
          <a:p>
            <a:r>
              <a:rPr lang="en-US" dirty="0"/>
              <a:t>Most often, the type of data of your outcome will determine the type of model that is used</a:t>
            </a:r>
          </a:p>
          <a:p>
            <a:endParaRPr lang="en-US" dirty="0"/>
          </a:p>
        </p:txBody>
      </p:sp>
    </p:spTree>
    <p:extLst>
      <p:ext uri="{BB962C8B-B14F-4D97-AF65-F5344CB8AC3E}">
        <p14:creationId xmlns:p14="http://schemas.microsoft.com/office/powerpoint/2010/main" val="36590757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Terms</a:t>
            </a:r>
          </a:p>
        </p:txBody>
      </p:sp>
      <mc:AlternateContent xmlns:mc="http://schemas.openxmlformats.org/markup-compatibility/2006" xmlns:a14="http://schemas.microsoft.com/office/drawing/2010/main">
        <mc:Choice Requires="a14">
          <p:sp>
            <p:nvSpPr>
              <p:cNvPr id="3" name="Text Placeholder 2"/>
              <p:cNvSpPr>
                <a:spLocks noGrp="1"/>
              </p:cNvSpPr>
              <p:nvPr>
                <p:ph type="body" sz="quarter" idx="10"/>
              </p:nvPr>
            </p:nvSpPr>
            <p:spPr>
              <a:xfrm>
                <a:off x="811214" y="1686287"/>
                <a:ext cx="7534275" cy="2204246"/>
              </a:xfrm>
            </p:spPr>
            <p:txBody>
              <a:bodyPr>
                <a:normAutofit fontScale="55000" lnSpcReduction="20000"/>
              </a:bodyPr>
              <a:lstStyle/>
              <a:p>
                <a:r>
                  <a:rPr lang="en-US" dirty="0"/>
                  <a:t>Dependent variable, aka </a:t>
                </a:r>
              </a:p>
              <a:p>
                <a:pPr lvl="1"/>
                <a:r>
                  <a:rPr lang="en-US" dirty="0"/>
                  <a:t>Outcome</a:t>
                </a:r>
              </a:p>
              <a:p>
                <a:pPr lvl="1"/>
                <a:r>
                  <a:rPr lang="en-US" dirty="0"/>
                  <a:t>Response</a:t>
                </a:r>
              </a:p>
              <a:p>
                <a:pPr lvl="1"/>
                <a:r>
                  <a:rPr lang="en-US" dirty="0"/>
                  <a:t>Typically denoted with </a:t>
                </a:r>
                <a14:m>
                  <m:oMath xmlns:m="http://schemas.openxmlformats.org/officeDocument/2006/math">
                    <m:r>
                      <a:rPr lang="en-US" b="0" i="1" smtClean="0">
                        <a:latin typeface="Cambria Math" panose="02040503050406030204" pitchFamily="18" charset="0"/>
                      </a:rPr>
                      <m:t>𝑌</m:t>
                    </m:r>
                  </m:oMath>
                </a14:m>
                <a:endParaRPr lang="en-US" dirty="0"/>
              </a:p>
              <a:p>
                <a:r>
                  <a:rPr lang="en-US" dirty="0"/>
                  <a:t>Independent variable(s)</a:t>
                </a:r>
              </a:p>
              <a:p>
                <a:pPr lvl="1"/>
                <a:r>
                  <a:rPr lang="en-US" dirty="0"/>
                  <a:t>Predictors</a:t>
                </a:r>
              </a:p>
              <a:p>
                <a:pPr lvl="1"/>
                <a:r>
                  <a:rPr lang="en-US" dirty="0"/>
                  <a:t>Explanatory variables</a:t>
                </a:r>
              </a:p>
              <a:p>
                <a:pPr lvl="1"/>
                <a:r>
                  <a:rPr lang="en-US" dirty="0"/>
                  <a:t>Typically denoted with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𝑖</m:t>
                        </m:r>
                      </m:sub>
                    </m:sSub>
                  </m:oMath>
                </a14:m>
                <a:endParaRPr lang="en-US" dirty="0"/>
              </a:p>
              <a:p>
                <a:endParaRPr lang="en-US" dirty="0"/>
              </a:p>
            </p:txBody>
          </p:sp>
        </mc:Choice>
        <mc:Fallback xmlns="">
          <p:sp>
            <p:nvSpPr>
              <p:cNvPr id="3" name="Text Placeholder 2"/>
              <p:cNvSpPr>
                <a:spLocks noGrp="1" noRot="1" noChangeAspect="1" noMove="1" noResize="1" noEditPoints="1" noAdjustHandles="1" noChangeArrowheads="1" noChangeShapeType="1" noTextEdit="1"/>
              </p:cNvSpPr>
              <p:nvPr>
                <p:ph type="body" sz="quarter" idx="10"/>
              </p:nvPr>
            </p:nvSpPr>
            <p:spPr>
              <a:xfrm>
                <a:off x="811214" y="1686287"/>
                <a:ext cx="7534275" cy="2204246"/>
              </a:xfr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1298684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Slides are available</a:t>
            </a:r>
          </a:p>
        </p:txBody>
      </p:sp>
      <p:sp>
        <p:nvSpPr>
          <p:cNvPr id="3" name="Text Placeholder 2"/>
          <p:cNvSpPr>
            <a:spLocks noGrp="1"/>
          </p:cNvSpPr>
          <p:nvPr>
            <p:ph type="body" sz="quarter" idx="10"/>
          </p:nvPr>
        </p:nvSpPr>
        <p:spPr>
          <a:xfrm>
            <a:off x="811214" y="1686287"/>
            <a:ext cx="7534275" cy="2204246"/>
          </a:xfrm>
        </p:spPr>
        <p:txBody>
          <a:bodyPr>
            <a:normAutofit/>
          </a:bodyPr>
          <a:lstStyle/>
          <a:p>
            <a:r>
              <a:rPr lang="en-US" sz="1800" dirty="0">
                <a:hlinkClick r:id="rId2"/>
              </a:rPr>
              <a:t>https://</a:t>
            </a:r>
            <a:r>
              <a:rPr lang="en-US" sz="1800" dirty="0" err="1">
                <a:hlinkClick r:id="rId2"/>
              </a:rPr>
              <a:t>bit.ly</a:t>
            </a:r>
            <a:r>
              <a:rPr lang="en-US" sz="1800" dirty="0">
                <a:hlinkClick r:id="rId2"/>
              </a:rPr>
              <a:t>/hip-529-logistic-regression_2022-03-28</a:t>
            </a:r>
            <a:endParaRPr lang="en-US" dirty="0"/>
          </a:p>
        </p:txBody>
      </p:sp>
    </p:spTree>
    <p:extLst>
      <p:ext uri="{BB962C8B-B14F-4D97-AF65-F5344CB8AC3E}">
        <p14:creationId xmlns:p14="http://schemas.microsoft.com/office/powerpoint/2010/main" val="1777671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Classes of models</a:t>
            </a:r>
          </a:p>
        </p:txBody>
      </p:sp>
      <p:sp>
        <p:nvSpPr>
          <p:cNvPr id="3" name="Text Placeholder 2"/>
          <p:cNvSpPr>
            <a:spLocks noGrp="1"/>
          </p:cNvSpPr>
          <p:nvPr>
            <p:ph type="body" sz="quarter" idx="10"/>
          </p:nvPr>
        </p:nvSpPr>
        <p:spPr>
          <a:xfrm>
            <a:off x="811214" y="1686287"/>
            <a:ext cx="7534275" cy="2204246"/>
          </a:xfrm>
        </p:spPr>
        <p:txBody>
          <a:bodyPr>
            <a:normAutofit fontScale="70000" lnSpcReduction="20000"/>
          </a:bodyPr>
          <a:lstStyle/>
          <a:p>
            <a:r>
              <a:rPr lang="en-US" dirty="0"/>
              <a:t>“General” Linear models:</a:t>
            </a:r>
          </a:p>
          <a:p>
            <a:pPr lvl="1"/>
            <a:r>
              <a:rPr lang="en-US" dirty="0"/>
              <a:t>Refers to conventional linear regression models</a:t>
            </a:r>
          </a:p>
          <a:p>
            <a:pPr lvl="1"/>
            <a:r>
              <a:rPr lang="en-US" dirty="0"/>
              <a:t>Continuous outcome variable</a:t>
            </a:r>
          </a:p>
          <a:p>
            <a:pPr lvl="1"/>
            <a:r>
              <a:rPr lang="en-US" dirty="0"/>
              <a:t>Continuous and categorical predictors</a:t>
            </a:r>
          </a:p>
          <a:p>
            <a:pPr lvl="1"/>
            <a:r>
              <a:rPr lang="en-US" dirty="0"/>
              <a:t>Also includes multiple linear regression, ANOVA, and ANCOVA</a:t>
            </a:r>
          </a:p>
          <a:p>
            <a:endParaRPr lang="en-US" dirty="0"/>
          </a:p>
        </p:txBody>
      </p:sp>
      <p:sp>
        <p:nvSpPr>
          <p:cNvPr id="4" name="TextBox 3">
            <a:extLst>
              <a:ext uri="{FF2B5EF4-FFF2-40B4-BE49-F238E27FC236}">
                <a16:creationId xmlns:a16="http://schemas.microsoft.com/office/drawing/2014/main" id="{B35FD13B-6E6A-5440-A37D-AF7FB0AB9041}"/>
              </a:ext>
            </a:extLst>
          </p:cNvPr>
          <p:cNvSpPr txBox="1"/>
          <p:nvPr/>
        </p:nvSpPr>
        <p:spPr>
          <a:xfrm>
            <a:off x="1673817" y="4440264"/>
            <a:ext cx="5362414" cy="369332"/>
          </a:xfrm>
          <a:prstGeom prst="rect">
            <a:avLst/>
          </a:prstGeom>
          <a:noFill/>
        </p:spPr>
        <p:txBody>
          <a:bodyPr wrap="square" rtlCol="0">
            <a:spAutoFit/>
          </a:bodyPr>
          <a:lstStyle/>
          <a:p>
            <a:r>
              <a:rPr lang="en-US" dirty="0">
                <a:hlinkClick r:id="rId2"/>
              </a:rPr>
              <a:t>https://</a:t>
            </a:r>
            <a:r>
              <a:rPr lang="en-US" dirty="0" err="1">
                <a:hlinkClick r:id="rId2"/>
              </a:rPr>
              <a:t>online.stat.psu.edu</a:t>
            </a:r>
            <a:r>
              <a:rPr lang="en-US" dirty="0">
                <a:hlinkClick r:id="rId2"/>
              </a:rPr>
              <a:t>/stat504/lesson/6/6.1</a:t>
            </a:r>
            <a:endParaRPr lang="en-US" dirty="0"/>
          </a:p>
        </p:txBody>
      </p:sp>
    </p:spTree>
    <p:extLst>
      <p:ext uri="{BB962C8B-B14F-4D97-AF65-F5344CB8AC3E}">
        <p14:creationId xmlns:p14="http://schemas.microsoft.com/office/powerpoint/2010/main" val="41889132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Classes of models</a:t>
            </a:r>
          </a:p>
        </p:txBody>
      </p:sp>
      <p:sp>
        <p:nvSpPr>
          <p:cNvPr id="3" name="Text Placeholder 2"/>
          <p:cNvSpPr>
            <a:spLocks noGrp="1"/>
          </p:cNvSpPr>
          <p:nvPr>
            <p:ph type="body" sz="quarter" idx="10"/>
          </p:nvPr>
        </p:nvSpPr>
        <p:spPr>
          <a:xfrm>
            <a:off x="811214" y="1686287"/>
            <a:ext cx="7534275" cy="2204246"/>
          </a:xfrm>
        </p:spPr>
        <p:txBody>
          <a:bodyPr>
            <a:normAutofit fontScale="77500" lnSpcReduction="20000"/>
          </a:bodyPr>
          <a:lstStyle/>
          <a:p>
            <a:r>
              <a:rPr lang="en-US" dirty="0"/>
              <a:t>“Generalized” Linear models (GLM):</a:t>
            </a:r>
          </a:p>
          <a:p>
            <a:pPr lvl="1"/>
            <a:r>
              <a:rPr lang="en-US" dirty="0"/>
              <a:t>Broad class of models</a:t>
            </a:r>
          </a:p>
          <a:p>
            <a:pPr lvl="1"/>
            <a:r>
              <a:rPr lang="en-US" dirty="0"/>
              <a:t>Includes ordinary regression/ANOVA models for continuous outcomes</a:t>
            </a:r>
          </a:p>
          <a:p>
            <a:pPr lvl="1"/>
            <a:r>
              <a:rPr lang="en-US" dirty="0"/>
              <a:t>Also, includes models that can handle categorical outcomes</a:t>
            </a:r>
          </a:p>
          <a:p>
            <a:endParaRPr lang="en-US" dirty="0"/>
          </a:p>
        </p:txBody>
      </p:sp>
    </p:spTree>
    <p:extLst>
      <p:ext uri="{BB962C8B-B14F-4D97-AF65-F5344CB8AC3E}">
        <p14:creationId xmlns:p14="http://schemas.microsoft.com/office/powerpoint/2010/main" val="35895943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components of a GLM</a:t>
            </a:r>
          </a:p>
        </p:txBody>
      </p:sp>
      <p:sp>
        <p:nvSpPr>
          <p:cNvPr id="3" name="Text Placeholder 2"/>
          <p:cNvSpPr>
            <a:spLocks noGrp="1"/>
          </p:cNvSpPr>
          <p:nvPr>
            <p:ph type="body" sz="quarter" idx="10"/>
          </p:nvPr>
        </p:nvSpPr>
        <p:spPr>
          <a:xfrm>
            <a:off x="811214" y="1686287"/>
            <a:ext cx="7534275" cy="2204246"/>
          </a:xfrm>
        </p:spPr>
        <p:txBody>
          <a:bodyPr>
            <a:normAutofit/>
          </a:bodyPr>
          <a:lstStyle/>
          <a:p>
            <a:r>
              <a:rPr lang="en-US" dirty="0"/>
              <a:t>Random component</a:t>
            </a:r>
          </a:p>
          <a:p>
            <a:r>
              <a:rPr lang="en-US" dirty="0"/>
              <a:t>Systematic component</a:t>
            </a:r>
          </a:p>
          <a:p>
            <a:r>
              <a:rPr lang="en-US" dirty="0"/>
              <a:t>Link function</a:t>
            </a:r>
          </a:p>
        </p:txBody>
      </p:sp>
      <p:sp>
        <p:nvSpPr>
          <p:cNvPr id="4" name="TextBox 3">
            <a:extLst>
              <a:ext uri="{FF2B5EF4-FFF2-40B4-BE49-F238E27FC236}">
                <a16:creationId xmlns:a16="http://schemas.microsoft.com/office/drawing/2014/main" id="{29877498-0FF9-E347-BCF9-AAADD85D9C25}"/>
              </a:ext>
            </a:extLst>
          </p:cNvPr>
          <p:cNvSpPr txBox="1"/>
          <p:nvPr/>
        </p:nvSpPr>
        <p:spPr>
          <a:xfrm>
            <a:off x="1673817" y="4440264"/>
            <a:ext cx="5362414" cy="369332"/>
          </a:xfrm>
          <a:prstGeom prst="rect">
            <a:avLst/>
          </a:prstGeom>
          <a:noFill/>
        </p:spPr>
        <p:txBody>
          <a:bodyPr wrap="square" rtlCol="0">
            <a:spAutoFit/>
          </a:bodyPr>
          <a:lstStyle/>
          <a:p>
            <a:r>
              <a:rPr lang="en-US" dirty="0">
                <a:hlinkClick r:id="rId2"/>
              </a:rPr>
              <a:t>https://</a:t>
            </a:r>
            <a:r>
              <a:rPr lang="en-US" dirty="0" err="1">
                <a:hlinkClick r:id="rId2"/>
              </a:rPr>
              <a:t>online.stat.psu.edu</a:t>
            </a:r>
            <a:r>
              <a:rPr lang="en-US" dirty="0">
                <a:hlinkClick r:id="rId2"/>
              </a:rPr>
              <a:t>/stat504/lesson/6/6.1</a:t>
            </a:r>
            <a:endParaRPr lang="en-US" dirty="0"/>
          </a:p>
        </p:txBody>
      </p:sp>
    </p:spTree>
    <p:extLst>
      <p:ext uri="{BB962C8B-B14F-4D97-AF65-F5344CB8AC3E}">
        <p14:creationId xmlns:p14="http://schemas.microsoft.com/office/powerpoint/2010/main" val="11974615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Random component</a:t>
            </a:r>
          </a:p>
        </p:txBody>
      </p:sp>
      <mc:AlternateContent xmlns:mc="http://schemas.openxmlformats.org/markup-compatibility/2006" xmlns:a14="http://schemas.microsoft.com/office/drawing/2010/main">
        <mc:Choice Requires="a14">
          <p:sp>
            <p:nvSpPr>
              <p:cNvPr id="3" name="Text Placeholder 2"/>
              <p:cNvSpPr>
                <a:spLocks noGrp="1"/>
              </p:cNvSpPr>
              <p:nvPr>
                <p:ph type="body" sz="quarter" idx="10"/>
              </p:nvPr>
            </p:nvSpPr>
            <p:spPr>
              <a:xfrm>
                <a:off x="811214" y="1686287"/>
                <a:ext cx="7534275" cy="2204246"/>
              </a:xfrm>
            </p:spPr>
            <p:txBody>
              <a:bodyPr>
                <a:normAutofit fontScale="70000" lnSpcReduction="20000"/>
              </a:bodyPr>
              <a:lstStyle/>
              <a:p>
                <a:r>
                  <a:rPr lang="en-US" dirty="0"/>
                  <a:t>Specifies the response variable </a:t>
                </a:r>
                <a14:m>
                  <m:oMath xmlns:m="http://schemas.openxmlformats.org/officeDocument/2006/math">
                    <m:r>
                      <a:rPr lang="en-US" b="0" i="1" smtClean="0">
                        <a:latin typeface="Cambria Math" panose="02040503050406030204" pitchFamily="18" charset="0"/>
                      </a:rPr>
                      <m:t>𝑌</m:t>
                    </m:r>
                  </m:oMath>
                </a14:m>
                <a:r>
                  <a:rPr lang="en-US" dirty="0"/>
                  <a:t> and a probability distribution for it </a:t>
                </a:r>
              </a:p>
              <a:p>
                <a:pPr lvl="1"/>
                <a:r>
                  <a:rPr lang="en-US" dirty="0"/>
                  <a:t>If  </a:t>
                </a:r>
                <a14:m>
                  <m:oMath xmlns:m="http://schemas.openxmlformats.org/officeDocument/2006/math">
                    <m:r>
                      <a:rPr lang="en-US" i="1">
                        <a:latin typeface="Cambria Math" panose="02040503050406030204" pitchFamily="18" charset="0"/>
                      </a:rPr>
                      <m:t>𝑌</m:t>
                    </m:r>
                  </m:oMath>
                </a14:m>
                <a:r>
                  <a:rPr lang="en-US" dirty="0"/>
                  <a:t> is continuous, then assumes normal distribution</a:t>
                </a:r>
                <a:r>
                  <a:rPr lang="en-US" dirty="0">
                    <a:sym typeface="Wingdings" pitchFamily="2" charset="2"/>
                  </a:rPr>
                  <a:t> of </a:t>
                </a:r>
                <a:r>
                  <a:rPr lang="en-US" dirty="0"/>
                  <a:t> </a:t>
                </a:r>
                <a14:m>
                  <m:oMath xmlns:m="http://schemas.openxmlformats.org/officeDocument/2006/math">
                    <m:r>
                      <a:rPr lang="en-US" i="1">
                        <a:latin typeface="Cambria Math" panose="02040503050406030204" pitchFamily="18" charset="0"/>
                      </a:rPr>
                      <m:t>𝑌</m:t>
                    </m:r>
                  </m:oMath>
                </a14:m>
                <a:r>
                  <a:rPr lang="en-US" dirty="0"/>
                  <a:t> </a:t>
                </a:r>
              </a:p>
              <a:p>
                <a:pPr lvl="1"/>
                <a:r>
                  <a:rPr lang="en-US" dirty="0"/>
                  <a:t>If  </a:t>
                </a:r>
                <a14:m>
                  <m:oMath xmlns:m="http://schemas.openxmlformats.org/officeDocument/2006/math">
                    <m:r>
                      <a:rPr lang="en-US" i="1">
                        <a:latin typeface="Cambria Math" panose="02040503050406030204" pitchFamily="18" charset="0"/>
                      </a:rPr>
                      <m:t>𝑌</m:t>
                    </m:r>
                  </m:oMath>
                </a14:m>
                <a:r>
                  <a:rPr lang="en-US" dirty="0"/>
                  <a:t> is binary, then assumes a binomial distribution of  </a:t>
                </a:r>
                <a14:m>
                  <m:oMath xmlns:m="http://schemas.openxmlformats.org/officeDocument/2006/math">
                    <m:r>
                      <a:rPr lang="en-US" i="1">
                        <a:latin typeface="Cambria Math" panose="02040503050406030204" pitchFamily="18" charset="0"/>
                      </a:rPr>
                      <m:t>𝑌</m:t>
                    </m:r>
                  </m:oMath>
                </a14:m>
                <a:r>
                  <a:rPr lang="en-US" dirty="0"/>
                  <a:t> </a:t>
                </a:r>
              </a:p>
              <a:p>
                <a:pPr lvl="1"/>
                <a:r>
                  <a:rPr lang="en-US" dirty="0"/>
                  <a:t>If  </a:t>
                </a:r>
                <a14:m>
                  <m:oMath xmlns:m="http://schemas.openxmlformats.org/officeDocument/2006/math">
                    <m:r>
                      <a:rPr lang="en-US" i="1">
                        <a:latin typeface="Cambria Math" panose="02040503050406030204" pitchFamily="18" charset="0"/>
                      </a:rPr>
                      <m:t>𝑌</m:t>
                    </m:r>
                  </m:oMath>
                </a14:m>
                <a:r>
                  <a:rPr lang="en-US" dirty="0"/>
                  <a:t> is a count, then assumes a Poisson or negative binomial distribution of  </a:t>
                </a:r>
                <a14:m>
                  <m:oMath xmlns:m="http://schemas.openxmlformats.org/officeDocument/2006/math">
                    <m:r>
                      <a:rPr lang="en-US" i="1">
                        <a:latin typeface="Cambria Math" panose="02040503050406030204" pitchFamily="18" charset="0"/>
                      </a:rPr>
                      <m:t>𝑌</m:t>
                    </m:r>
                  </m:oMath>
                </a14:m>
                <a:r>
                  <a:rPr lang="en-US" dirty="0"/>
                  <a:t> </a:t>
                </a:r>
              </a:p>
            </p:txBody>
          </p:sp>
        </mc:Choice>
        <mc:Fallback xmlns="">
          <p:sp>
            <p:nvSpPr>
              <p:cNvPr id="3" name="Text Placeholder 2"/>
              <p:cNvSpPr>
                <a:spLocks noGrp="1" noRot="1" noChangeAspect="1" noMove="1" noResize="1" noEditPoints="1" noAdjustHandles="1" noChangeArrowheads="1" noChangeShapeType="1" noTextEdit="1"/>
              </p:cNvSpPr>
              <p:nvPr>
                <p:ph type="body" sz="quarter" idx="10"/>
              </p:nvPr>
            </p:nvSpPr>
            <p:spPr>
              <a:xfrm>
                <a:off x="811214" y="1686287"/>
                <a:ext cx="7534275" cy="2204246"/>
              </a:xfrm>
              <a:blipFill>
                <a:blip r:embed="rId3"/>
                <a:stretch>
                  <a:fillRect l="-336"/>
                </a:stretch>
              </a:blipFill>
            </p:spPr>
            <p:txBody>
              <a:bodyPr/>
              <a:lstStyle/>
              <a:p>
                <a:r>
                  <a:rPr lang="en-US">
                    <a:noFill/>
                  </a:rPr>
                  <a:t> </a:t>
                </a:r>
              </a:p>
            </p:txBody>
          </p:sp>
        </mc:Fallback>
      </mc:AlternateContent>
    </p:spTree>
    <p:extLst>
      <p:ext uri="{BB962C8B-B14F-4D97-AF65-F5344CB8AC3E}">
        <p14:creationId xmlns:p14="http://schemas.microsoft.com/office/powerpoint/2010/main" val="21128180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FD4C16-500D-A84A-A3DA-6F5E12908194}"/>
              </a:ext>
            </a:extLst>
          </p:cNvPr>
          <p:cNvSpPr>
            <a:spLocks noGrp="1"/>
          </p:cNvSpPr>
          <p:nvPr>
            <p:ph type="title"/>
          </p:nvPr>
        </p:nvSpPr>
        <p:spPr/>
        <p:txBody>
          <a:bodyPr/>
          <a:lstStyle/>
          <a:p>
            <a:r>
              <a:rPr lang="en-US" dirty="0"/>
              <a:t>Binomial distribution</a:t>
            </a:r>
          </a:p>
        </p:txBody>
      </p:sp>
      <p:sp>
        <p:nvSpPr>
          <p:cNvPr id="3" name="Text Placeholder 2">
            <a:extLst>
              <a:ext uri="{FF2B5EF4-FFF2-40B4-BE49-F238E27FC236}">
                <a16:creationId xmlns:a16="http://schemas.microsoft.com/office/drawing/2014/main" id="{B935BCD0-6E42-4C4B-BCED-7D6B9F775374}"/>
              </a:ext>
            </a:extLst>
          </p:cNvPr>
          <p:cNvSpPr>
            <a:spLocks noGrp="1"/>
          </p:cNvSpPr>
          <p:nvPr>
            <p:ph type="body" sz="quarter" idx="10"/>
          </p:nvPr>
        </p:nvSpPr>
        <p:spPr/>
        <p:txBody>
          <a:bodyPr>
            <a:normAutofit fontScale="77500" lnSpcReduction="20000"/>
          </a:bodyPr>
          <a:lstStyle/>
          <a:p>
            <a:r>
              <a:rPr lang="en-US" dirty="0"/>
              <a:t>Success/Failure</a:t>
            </a:r>
          </a:p>
          <a:p>
            <a:r>
              <a:rPr lang="en-US" dirty="0"/>
              <a:t>Conditions:</a:t>
            </a:r>
          </a:p>
          <a:p>
            <a:pPr lvl="1"/>
            <a:r>
              <a:rPr lang="en-US" dirty="0"/>
              <a:t>The number of trials is fixed (n)</a:t>
            </a:r>
          </a:p>
          <a:p>
            <a:pPr lvl="1"/>
            <a:r>
              <a:rPr lang="en-US" dirty="0"/>
              <a:t>Each trial has one of two outcomes: success or failure</a:t>
            </a:r>
          </a:p>
          <a:p>
            <a:pPr lvl="1"/>
            <a:r>
              <a:rPr lang="en-US" dirty="0"/>
              <a:t>The probability of success (p) is the same for each trial</a:t>
            </a:r>
          </a:p>
          <a:p>
            <a:pPr lvl="1"/>
            <a:r>
              <a:rPr lang="en-US" dirty="0"/>
              <a:t>Trials are independent; the outcome of one trial does not affect the outcome of another</a:t>
            </a:r>
          </a:p>
        </p:txBody>
      </p:sp>
    </p:spTree>
    <p:extLst>
      <p:ext uri="{BB962C8B-B14F-4D97-AF65-F5344CB8AC3E}">
        <p14:creationId xmlns:p14="http://schemas.microsoft.com/office/powerpoint/2010/main" val="39796297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FD4C16-500D-A84A-A3DA-6F5E12908194}"/>
              </a:ext>
            </a:extLst>
          </p:cNvPr>
          <p:cNvSpPr>
            <a:spLocks noGrp="1"/>
          </p:cNvSpPr>
          <p:nvPr>
            <p:ph type="title"/>
          </p:nvPr>
        </p:nvSpPr>
        <p:spPr/>
        <p:txBody>
          <a:bodyPr/>
          <a:lstStyle/>
          <a:p>
            <a:r>
              <a:rPr lang="en-US" dirty="0"/>
              <a:t>Binomial distribution</a:t>
            </a:r>
          </a:p>
        </p:txBody>
      </p:sp>
      <p:sp>
        <p:nvSpPr>
          <p:cNvPr id="3" name="Text Placeholder 2">
            <a:extLst>
              <a:ext uri="{FF2B5EF4-FFF2-40B4-BE49-F238E27FC236}">
                <a16:creationId xmlns:a16="http://schemas.microsoft.com/office/drawing/2014/main" id="{B935BCD0-6E42-4C4B-BCED-7D6B9F775374}"/>
              </a:ext>
            </a:extLst>
          </p:cNvPr>
          <p:cNvSpPr>
            <a:spLocks noGrp="1"/>
          </p:cNvSpPr>
          <p:nvPr>
            <p:ph type="body" sz="quarter" idx="10"/>
          </p:nvPr>
        </p:nvSpPr>
        <p:spPr/>
        <p:txBody>
          <a:bodyPr>
            <a:normAutofit fontScale="85000" lnSpcReduction="20000"/>
          </a:bodyPr>
          <a:lstStyle/>
          <a:p>
            <a:r>
              <a:rPr lang="en-US" dirty="0"/>
              <a:t>Examples</a:t>
            </a:r>
          </a:p>
          <a:p>
            <a:pPr lvl="1"/>
            <a:r>
              <a:rPr lang="en-US" dirty="0"/>
              <a:t>Number of heads out of 20 coin flips</a:t>
            </a:r>
          </a:p>
          <a:p>
            <a:pPr lvl="1"/>
            <a:r>
              <a:rPr lang="en-US" dirty="0"/>
              <a:t>Number of times you hit red light on your commute to work</a:t>
            </a:r>
          </a:p>
          <a:p>
            <a:pPr lvl="1"/>
            <a:r>
              <a:rPr lang="en-US" dirty="0"/>
              <a:t>Number of passengers on the Titanic that survived</a:t>
            </a:r>
          </a:p>
          <a:p>
            <a:pPr lvl="1"/>
            <a:r>
              <a:rPr lang="en-US" dirty="0"/>
              <a:t>Number of patients with a disease in a sample of 1000 patients.</a:t>
            </a:r>
          </a:p>
        </p:txBody>
      </p:sp>
      <p:sp>
        <p:nvSpPr>
          <p:cNvPr id="4" name="TextBox 3">
            <a:extLst>
              <a:ext uri="{FF2B5EF4-FFF2-40B4-BE49-F238E27FC236}">
                <a16:creationId xmlns:a16="http://schemas.microsoft.com/office/drawing/2014/main" id="{5D22BA17-3493-934E-98C0-343AAC5311C8}"/>
              </a:ext>
            </a:extLst>
          </p:cNvPr>
          <p:cNvSpPr txBox="1"/>
          <p:nvPr/>
        </p:nvSpPr>
        <p:spPr>
          <a:xfrm>
            <a:off x="1261730" y="4692502"/>
            <a:ext cx="4579089" cy="369332"/>
          </a:xfrm>
          <a:prstGeom prst="rect">
            <a:avLst/>
          </a:prstGeom>
          <a:noFill/>
        </p:spPr>
        <p:txBody>
          <a:bodyPr wrap="square" rtlCol="0">
            <a:spAutoFit/>
          </a:bodyPr>
          <a:lstStyle/>
          <a:p>
            <a:r>
              <a:rPr lang="en-US" dirty="0">
                <a:hlinkClick r:id="rId2"/>
              </a:rPr>
              <a:t>https://</a:t>
            </a:r>
            <a:r>
              <a:rPr lang="en-US" dirty="0" err="1">
                <a:hlinkClick r:id="rId2"/>
              </a:rPr>
              <a:t>shiny.rit.albany.edu</a:t>
            </a:r>
            <a:r>
              <a:rPr lang="en-US" dirty="0">
                <a:hlinkClick r:id="rId2"/>
              </a:rPr>
              <a:t>/stat/binomial/</a:t>
            </a:r>
            <a:endParaRPr lang="en-US" dirty="0"/>
          </a:p>
        </p:txBody>
      </p:sp>
    </p:spTree>
    <p:extLst>
      <p:ext uri="{BB962C8B-B14F-4D97-AF65-F5344CB8AC3E}">
        <p14:creationId xmlns:p14="http://schemas.microsoft.com/office/powerpoint/2010/main" val="5891739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Systematic component</a:t>
            </a:r>
          </a:p>
        </p:txBody>
      </p:sp>
      <mc:AlternateContent xmlns:mc="http://schemas.openxmlformats.org/markup-compatibility/2006" xmlns:a14="http://schemas.microsoft.com/office/drawing/2010/main">
        <mc:Choice Requires="a14">
          <p:sp>
            <p:nvSpPr>
              <p:cNvPr id="3" name="Text Placeholder 2"/>
              <p:cNvSpPr>
                <a:spLocks noGrp="1"/>
              </p:cNvSpPr>
              <p:nvPr>
                <p:ph type="body" sz="quarter" idx="10"/>
              </p:nvPr>
            </p:nvSpPr>
            <p:spPr>
              <a:xfrm>
                <a:off x="811214" y="1686287"/>
                <a:ext cx="7534275" cy="2204246"/>
              </a:xfrm>
            </p:spPr>
            <p:txBody>
              <a:bodyPr>
                <a:normAutofit fontScale="70000" lnSpcReduction="20000"/>
              </a:bodyPr>
              <a:lstStyle/>
              <a:p>
                <a:r>
                  <a:rPr lang="en-US" dirty="0"/>
                  <a:t>Specifies the explanatory variables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𝑥</m:t>
                        </m:r>
                      </m:e>
                      <m:sub>
                        <m:r>
                          <a:rPr lang="en-US" i="1">
                            <a:latin typeface="Cambria Math" panose="02040503050406030204" pitchFamily="18" charset="0"/>
                          </a:rPr>
                          <m:t>1</m:t>
                        </m:r>
                      </m:sub>
                    </m:sSub>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rPr>
                          <m:t>2</m:t>
                        </m:r>
                      </m:sub>
                    </m:sSub>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rPr>
                          <m:t>𝑘</m:t>
                        </m:r>
                      </m:sub>
                    </m:sSub>
                  </m:oMath>
                </a14:m>
                <a:r>
                  <a:rPr lang="en-US" dirty="0"/>
                  <a:t>) which enter the model as a linear combination</a:t>
                </a: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1</m:t>
                          </m:r>
                        </m:sub>
                      </m:sSub>
                      <m:sSub>
                        <m:sSubPr>
                          <m:ctrlPr>
                            <a:rPr lang="en-US" i="1">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2</m:t>
                          </m:r>
                        </m:sub>
                      </m:sSub>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𝑘</m:t>
                          </m:r>
                        </m:sub>
                      </m:sSub>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rPr>
                            <m:t>𝑘</m:t>
                          </m:r>
                        </m:sub>
                      </m:sSub>
                    </m:oMath>
                  </m:oMathPara>
                </a14:m>
                <a:endParaRPr lang="en-US" dirty="0"/>
              </a:p>
              <a:p>
                <a:endParaRPr lang="en-US" dirty="0"/>
              </a:p>
              <a:p>
                <a:r>
                  <a:rPr lang="en-US" dirty="0"/>
                  <a:t>Here the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rPr>
                          <m:t>𝑖</m:t>
                        </m:r>
                      </m:sub>
                    </m:sSub>
                  </m:oMath>
                </a14:m>
                <a:r>
                  <a:rPr lang="en-US" dirty="0"/>
                  <a:t> can be based on other explanatory variables:</a:t>
                </a:r>
              </a:p>
              <a:p>
                <a:pPr lvl="1"/>
                <a:r>
                  <a:rPr lang="en-US" dirty="0"/>
                  <a:t>For example,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rPr>
                          <m:t>3</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𝑥</m:t>
                        </m:r>
                      </m:e>
                      <m:sub>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rPr>
                          <m:t>2</m:t>
                        </m:r>
                      </m:sub>
                    </m:sSub>
                  </m:oMath>
                </a14:m>
                <a:r>
                  <a:rPr lang="en-US" dirty="0"/>
                  <a:t> or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𝑥</m:t>
                        </m:r>
                      </m:e>
                      <m:sub>
                        <m:r>
                          <a:rPr lang="en-US" i="1">
                            <a:latin typeface="Cambria Math" panose="02040503050406030204" pitchFamily="18" charset="0"/>
                          </a:rPr>
                          <m:t>3</m:t>
                        </m:r>
                      </m:sub>
                    </m:sSub>
                    <m:r>
                      <a:rPr lang="en-US" i="1">
                        <a:latin typeface="Cambria Math" panose="02040503050406030204" pitchFamily="18" charset="0"/>
                      </a:rPr>
                      <m:t>=</m:t>
                    </m:r>
                    <m:sSup>
                      <m:sSupPr>
                        <m:ctrlPr>
                          <a:rPr lang="en-US" i="1" smtClean="0">
                            <a:latin typeface="Cambria Math" panose="02040503050406030204" pitchFamily="18" charset="0"/>
                          </a:rPr>
                        </m:ctrlPr>
                      </m:sSupP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𝑥</m:t>
                            </m:r>
                          </m:e>
                          <m:sub>
                            <m:r>
                              <a:rPr lang="en-US" i="1">
                                <a:latin typeface="Cambria Math" panose="02040503050406030204" pitchFamily="18" charset="0"/>
                              </a:rPr>
                              <m:t>1</m:t>
                            </m:r>
                          </m:sub>
                        </m:sSub>
                      </m:e>
                      <m:sup>
                        <m:r>
                          <a:rPr lang="en-US" b="0" i="1" smtClean="0">
                            <a:latin typeface="Cambria Math" panose="02040503050406030204" pitchFamily="18" charset="0"/>
                          </a:rPr>
                          <m:t>2</m:t>
                        </m:r>
                      </m:sup>
                    </m:sSup>
                  </m:oMath>
                </a14:m>
                <a:endParaRPr lang="en-US" dirty="0"/>
              </a:p>
            </p:txBody>
          </p:sp>
        </mc:Choice>
        <mc:Fallback xmlns="">
          <p:sp>
            <p:nvSpPr>
              <p:cNvPr id="3" name="Text Placeholder 2"/>
              <p:cNvSpPr>
                <a:spLocks noGrp="1" noRot="1" noChangeAspect="1" noMove="1" noResize="1" noEditPoints="1" noAdjustHandles="1" noChangeArrowheads="1" noChangeShapeType="1" noTextEdit="1"/>
              </p:cNvSpPr>
              <p:nvPr>
                <p:ph type="body" sz="quarter" idx="10"/>
              </p:nvPr>
            </p:nvSpPr>
            <p:spPr>
              <a:xfrm>
                <a:off x="811214" y="1686287"/>
                <a:ext cx="7534275" cy="2204246"/>
              </a:xfrm>
              <a:blipFill>
                <a:blip r:embed="rId2"/>
                <a:stretch>
                  <a:fillRect l="-336"/>
                </a:stretch>
              </a:blipFill>
            </p:spPr>
            <p:txBody>
              <a:bodyPr/>
              <a:lstStyle/>
              <a:p>
                <a:r>
                  <a:rPr lang="en-US">
                    <a:noFill/>
                  </a:rPr>
                  <a:t> </a:t>
                </a:r>
              </a:p>
            </p:txBody>
          </p:sp>
        </mc:Fallback>
      </mc:AlternateContent>
    </p:spTree>
    <p:extLst>
      <p:ext uri="{BB962C8B-B14F-4D97-AF65-F5344CB8AC3E}">
        <p14:creationId xmlns:p14="http://schemas.microsoft.com/office/powerpoint/2010/main" val="2757579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Link function</a:t>
            </a:r>
          </a:p>
        </p:txBody>
      </p:sp>
      <p:sp>
        <p:nvSpPr>
          <p:cNvPr id="3" name="Text Placeholder 2"/>
          <p:cNvSpPr>
            <a:spLocks noGrp="1"/>
          </p:cNvSpPr>
          <p:nvPr>
            <p:ph type="body" sz="quarter" idx="10"/>
          </p:nvPr>
        </p:nvSpPr>
        <p:spPr>
          <a:xfrm>
            <a:off x="811214" y="1686287"/>
            <a:ext cx="7534275" cy="2204246"/>
          </a:xfrm>
        </p:spPr>
        <p:txBody>
          <a:bodyPr>
            <a:normAutofit fontScale="92500" lnSpcReduction="10000"/>
          </a:bodyPr>
          <a:lstStyle/>
          <a:p>
            <a:r>
              <a:rPr lang="en-US" dirty="0"/>
              <a:t>Connects the predictors in a model with the expected value of the response variable in a linear way</a:t>
            </a:r>
          </a:p>
          <a:p>
            <a:r>
              <a:rPr lang="en-US" dirty="0"/>
              <a:t>Specifies the link between the random component and the systematic component</a:t>
            </a:r>
          </a:p>
          <a:p>
            <a:endParaRPr lang="en-US" dirty="0"/>
          </a:p>
        </p:txBody>
      </p:sp>
    </p:spTree>
    <p:extLst>
      <p:ext uri="{BB962C8B-B14F-4D97-AF65-F5344CB8AC3E}">
        <p14:creationId xmlns:p14="http://schemas.microsoft.com/office/powerpoint/2010/main" val="13819717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Link function</a:t>
            </a:r>
          </a:p>
        </p:txBody>
      </p:sp>
      <mc:AlternateContent xmlns:mc="http://schemas.openxmlformats.org/markup-compatibility/2006" xmlns:a14="http://schemas.microsoft.com/office/drawing/2010/main">
        <mc:Choice Requires="a14">
          <p:sp>
            <p:nvSpPr>
              <p:cNvPr id="3" name="Text Placeholder 2"/>
              <p:cNvSpPr>
                <a:spLocks noGrp="1"/>
              </p:cNvSpPr>
              <p:nvPr>
                <p:ph type="body" sz="quarter" idx="10"/>
              </p:nvPr>
            </p:nvSpPr>
            <p:spPr>
              <a:xfrm>
                <a:off x="811214" y="1686287"/>
                <a:ext cx="7534275" cy="2204246"/>
              </a:xfrm>
            </p:spPr>
            <p:txBody>
              <a:bodyPr>
                <a:normAutofit fontScale="92500" lnSpcReduction="20000"/>
              </a:bodyPr>
              <a:lstStyle/>
              <a:p>
                <a:r>
                  <a:rPr lang="en-US" dirty="0"/>
                  <a:t>Let the expected value of the response be</a:t>
                </a:r>
              </a:p>
              <a:p>
                <a:pPr marL="0" indent="0">
                  <a:buNone/>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𝑌</m:t>
                          </m:r>
                        </m:e>
                      </m:d>
                    </m:oMath>
                  </m:oMathPara>
                </a14:m>
                <a:endParaRPr lang="en-US" dirty="0"/>
              </a:p>
              <a:p>
                <a:r>
                  <a:rPr lang="en-US" dirty="0"/>
                  <a:t>The link function specifies </a:t>
                </a:r>
                <a14:m>
                  <m:oMath xmlns:m="http://schemas.openxmlformats.org/officeDocument/2006/math">
                    <m:r>
                      <a:rPr lang="en-US" b="0" i="1" smtClean="0">
                        <a:latin typeface="Cambria Math" panose="02040503050406030204" pitchFamily="18" charset="0"/>
                      </a:rPr>
                      <m:t>𝑔</m:t>
                    </m:r>
                    <m:d>
                      <m:dPr>
                        <m:ctrlPr>
                          <a:rPr lang="en-US" b="0" i="1" smtClean="0">
                            <a:latin typeface="Cambria Math" panose="02040503050406030204" pitchFamily="18" charset="0"/>
                          </a:rPr>
                        </m:ctrlPr>
                      </m:dPr>
                      <m:e>
                        <m:r>
                          <a:rPr lang="en-US" b="0" i="1" smtClean="0">
                            <a:latin typeface="Cambria Math" panose="02040503050406030204" pitchFamily="18" charset="0"/>
                          </a:rPr>
                          <m:t>.</m:t>
                        </m:r>
                      </m:e>
                    </m:d>
                  </m:oMath>
                </a14:m>
                <a:r>
                  <a:rPr lang="en-US" dirty="0"/>
                  <a:t> that relates </a:t>
                </a:r>
                <a14:m>
                  <m:oMath xmlns:m="http://schemas.openxmlformats.org/officeDocument/2006/math">
                    <m:r>
                      <a:rPr lang="en-US" i="1">
                        <a:latin typeface="Cambria Math" panose="02040503050406030204" pitchFamily="18" charset="0"/>
                        <a:ea typeface="Cambria Math" panose="02040503050406030204" pitchFamily="18" charset="0"/>
                      </a:rPr>
                      <m:t>𝜇</m:t>
                    </m:r>
                  </m:oMath>
                </a14:m>
                <a:r>
                  <a:rPr lang="en-US" dirty="0"/>
                  <a:t> to the linear combination of predictors</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𝑔</m:t>
                      </m:r>
                      <m:d>
                        <m:dPr>
                          <m:ctrlPr>
                            <a:rPr lang="en-US" b="0" i="1" smtClean="0">
                              <a:latin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𝜇</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2</m:t>
                          </m:r>
                        </m:sub>
                      </m:sSub>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𝑥</m:t>
                          </m:r>
                        </m:e>
                        <m:sub>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𝑘</m:t>
                          </m:r>
                        </m:sub>
                      </m:sSub>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𝑥</m:t>
                          </m:r>
                        </m:e>
                        <m:sub>
                          <m:r>
                            <a:rPr lang="en-US" i="1">
                              <a:latin typeface="Cambria Math" panose="02040503050406030204" pitchFamily="18" charset="0"/>
                            </a:rPr>
                            <m:t>𝑘</m:t>
                          </m:r>
                        </m:sub>
                      </m:sSub>
                    </m:oMath>
                  </m:oMathPara>
                </a14:m>
                <a:endParaRPr lang="en-US" dirty="0"/>
              </a:p>
              <a:p>
                <a:endParaRPr lang="en-US" dirty="0"/>
              </a:p>
            </p:txBody>
          </p:sp>
        </mc:Choice>
        <mc:Fallback xmlns="">
          <p:sp>
            <p:nvSpPr>
              <p:cNvPr id="3" name="Text Placeholder 2"/>
              <p:cNvSpPr>
                <a:spLocks noGrp="1" noRot="1" noChangeAspect="1" noMove="1" noResize="1" noEditPoints="1" noAdjustHandles="1" noChangeArrowheads="1" noChangeShapeType="1" noTextEdit="1"/>
              </p:cNvSpPr>
              <p:nvPr>
                <p:ph type="body" sz="quarter" idx="10"/>
              </p:nvPr>
            </p:nvSpPr>
            <p:spPr>
              <a:xfrm>
                <a:off x="811214" y="1686287"/>
                <a:ext cx="7534275" cy="2204246"/>
              </a:xfrm>
              <a:blipFill>
                <a:blip r:embed="rId3"/>
                <a:stretch>
                  <a:fillRect l="-840" t="-1143"/>
                </a:stretch>
              </a:blipFill>
            </p:spPr>
            <p:txBody>
              <a:bodyPr/>
              <a:lstStyle/>
              <a:p>
                <a:r>
                  <a:rPr lang="en-US">
                    <a:noFill/>
                  </a:rPr>
                  <a:t> </a:t>
                </a:r>
              </a:p>
            </p:txBody>
          </p:sp>
        </mc:Fallback>
      </mc:AlternateContent>
    </p:spTree>
    <p:extLst>
      <p:ext uri="{BB962C8B-B14F-4D97-AF65-F5344CB8AC3E}">
        <p14:creationId xmlns:p14="http://schemas.microsoft.com/office/powerpoint/2010/main" val="3475878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Link function</a:t>
            </a:r>
          </a:p>
        </p:txBody>
      </p:sp>
      <mc:AlternateContent xmlns:mc="http://schemas.openxmlformats.org/markup-compatibility/2006" xmlns:a14="http://schemas.microsoft.com/office/drawing/2010/main">
        <mc:Choice Requires="a14">
          <p:sp>
            <p:nvSpPr>
              <p:cNvPr id="3" name="Text Placeholder 2"/>
              <p:cNvSpPr>
                <a:spLocks noGrp="1"/>
              </p:cNvSpPr>
              <p:nvPr>
                <p:ph type="body" sz="quarter" idx="10"/>
              </p:nvPr>
            </p:nvSpPr>
            <p:spPr>
              <a:xfrm>
                <a:off x="811214" y="1686286"/>
                <a:ext cx="7534275" cy="2974614"/>
              </a:xfrm>
            </p:spPr>
            <p:txBody>
              <a:bodyPr>
                <a:normAutofit fontScale="55000" lnSpcReduction="20000"/>
              </a:bodyPr>
              <a:lstStyle/>
              <a:p>
                <a:r>
                  <a:rPr lang="en-US" dirty="0"/>
                  <a:t>Identity link</a:t>
                </a:r>
              </a:p>
              <a:p>
                <a:pPr lvl="1"/>
                <a:r>
                  <a:rPr lang="en-US" dirty="0"/>
                  <a:t>The link for a continuous response variable</a:t>
                </a:r>
              </a:p>
              <a:p>
                <a:pPr lvl="1"/>
                <a14:m>
                  <m:oMath xmlns:m="http://schemas.openxmlformats.org/officeDocument/2006/math">
                    <m:r>
                      <a:rPr lang="en-US" i="1">
                        <a:latin typeface="Cambria Math" panose="02040503050406030204" pitchFamily="18" charset="0"/>
                      </a:rPr>
                      <m:t>𝑔</m:t>
                    </m:r>
                    <m:d>
                      <m:dPr>
                        <m:ctrlPr>
                          <a:rPr lang="en-US" i="1">
                            <a:latin typeface="Cambria Math" panose="02040503050406030204" pitchFamily="18" charset="0"/>
                          </a:rPr>
                        </m:ctrlPr>
                      </m:dPr>
                      <m:e>
                        <m:r>
                          <a:rPr lang="en-US" i="1">
                            <a:latin typeface="Cambria Math" panose="02040503050406030204" pitchFamily="18" charset="0"/>
                            <a:ea typeface="Cambria Math" panose="02040503050406030204" pitchFamily="18" charset="0"/>
                          </a:rPr>
                          <m:t>𝜇</m:t>
                        </m:r>
                      </m:e>
                    </m:d>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𝜇</m:t>
                    </m:r>
                  </m:oMath>
                </a14:m>
                <a:endParaRPr lang="en-US" dirty="0"/>
              </a:p>
              <a:p>
                <a:r>
                  <a:rPr lang="en-US" dirty="0"/>
                  <a:t>Log link</a:t>
                </a:r>
              </a:p>
              <a:p>
                <a:pPr lvl="1"/>
                <a:r>
                  <a:rPr lang="en-US" dirty="0"/>
                  <a:t>Often used for a discrete count response variable</a:t>
                </a:r>
              </a:p>
              <a:p>
                <a:pPr lvl="1"/>
                <a14:m>
                  <m:oMath xmlns:m="http://schemas.openxmlformats.org/officeDocument/2006/math">
                    <m:r>
                      <a:rPr lang="en-US" i="1">
                        <a:latin typeface="Cambria Math" panose="02040503050406030204" pitchFamily="18" charset="0"/>
                      </a:rPr>
                      <m:t>𝑔</m:t>
                    </m:r>
                    <m:d>
                      <m:dPr>
                        <m:ctrlPr>
                          <a:rPr lang="en-US" i="1">
                            <a:latin typeface="Cambria Math" panose="02040503050406030204" pitchFamily="18" charset="0"/>
                          </a:rPr>
                        </m:ctrlPr>
                      </m:dPr>
                      <m:e>
                        <m:r>
                          <a:rPr lang="en-US" i="1">
                            <a:latin typeface="Cambria Math" panose="02040503050406030204" pitchFamily="18" charset="0"/>
                            <a:ea typeface="Cambria Math" panose="02040503050406030204" pitchFamily="18" charset="0"/>
                          </a:rPr>
                          <m:t>𝜇</m:t>
                        </m:r>
                      </m:e>
                    </m:d>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𝑙𝑜𝑔</m:t>
                    </m:r>
                    <m:d>
                      <m:dPr>
                        <m:ctrlPr>
                          <a:rPr lang="en-US" i="1">
                            <a:latin typeface="Cambria Math" panose="02040503050406030204" pitchFamily="18" charset="0"/>
                          </a:rPr>
                        </m:ctrlPr>
                      </m:dPr>
                      <m:e>
                        <m:r>
                          <a:rPr lang="en-US" i="1">
                            <a:latin typeface="Cambria Math" panose="02040503050406030204" pitchFamily="18" charset="0"/>
                            <a:ea typeface="Cambria Math" panose="02040503050406030204" pitchFamily="18" charset="0"/>
                          </a:rPr>
                          <m:t>𝜇</m:t>
                        </m:r>
                      </m:e>
                    </m:d>
                  </m:oMath>
                </a14:m>
                <a:endParaRPr lang="en-US" dirty="0"/>
              </a:p>
              <a:p>
                <a:r>
                  <a:rPr lang="en-US" dirty="0"/>
                  <a:t>Logit link</a:t>
                </a:r>
              </a:p>
              <a:p>
                <a:pPr lvl="1"/>
                <a:r>
                  <a:rPr lang="en-US" dirty="0"/>
                  <a:t>Often used for a categorical response variable</a:t>
                </a:r>
              </a:p>
              <a:p>
                <a:pPr lvl="1"/>
                <a14:m>
                  <m:oMath xmlns:m="http://schemas.openxmlformats.org/officeDocument/2006/math">
                    <m:r>
                      <a:rPr lang="en-US" i="1">
                        <a:latin typeface="Cambria Math" panose="02040503050406030204" pitchFamily="18" charset="0"/>
                      </a:rPr>
                      <m:t>𝑔</m:t>
                    </m:r>
                    <m:d>
                      <m:dPr>
                        <m:ctrlPr>
                          <a:rPr lang="en-US" i="1">
                            <a:latin typeface="Cambria Math" panose="02040503050406030204" pitchFamily="18" charset="0"/>
                          </a:rPr>
                        </m:ctrlPr>
                      </m:dPr>
                      <m:e>
                        <m:r>
                          <a:rPr lang="en-US" i="1">
                            <a:latin typeface="Cambria Math" panose="02040503050406030204" pitchFamily="18" charset="0"/>
                            <a:ea typeface="Cambria Math" panose="02040503050406030204" pitchFamily="18" charset="0"/>
                          </a:rPr>
                          <m:t>𝜇</m:t>
                        </m:r>
                      </m:e>
                    </m:d>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𝑙𝑜𝑔</m:t>
                    </m:r>
                    <m:r>
                      <a:rPr lang="en-US" b="0" i="1" smtClean="0">
                        <a:latin typeface="Cambria Math" panose="02040503050406030204" pitchFamily="18" charset="0"/>
                      </a:rPr>
                      <m:t>𝑖𝑡</m:t>
                    </m:r>
                    <m:d>
                      <m:dPr>
                        <m:ctrlPr>
                          <a:rPr lang="en-US" i="1">
                            <a:latin typeface="Cambria Math" panose="02040503050406030204" pitchFamily="18" charset="0"/>
                          </a:rPr>
                        </m:ctrlPr>
                      </m:dPr>
                      <m:e>
                        <m:r>
                          <a:rPr lang="en-US" i="1">
                            <a:latin typeface="Cambria Math" panose="02040503050406030204" pitchFamily="18" charset="0"/>
                            <a:ea typeface="Cambria Math" panose="02040503050406030204" pitchFamily="18" charset="0"/>
                          </a:rPr>
                          <m:t>𝜇</m:t>
                        </m:r>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𝑙𝑜𝑔</m:t>
                    </m:r>
                    <m:d>
                      <m:dPr>
                        <m:ctrlPr>
                          <a:rPr lang="en-US" b="0" i="1" smtClean="0">
                            <a:latin typeface="Cambria Math" panose="02040503050406030204" pitchFamily="18" charset="0"/>
                            <a:ea typeface="Cambria Math" panose="02040503050406030204" pitchFamily="18" charset="0"/>
                          </a:rPr>
                        </m:ctrlPr>
                      </m:dPr>
                      <m:e>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𝜇</m:t>
                            </m:r>
                          </m:num>
                          <m:den>
                            <m: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𝜇</m:t>
                            </m:r>
                          </m:den>
                        </m:f>
                      </m:e>
                    </m:d>
                  </m:oMath>
                </a14:m>
                <a:endParaRPr lang="en-US" dirty="0"/>
              </a:p>
              <a:p>
                <a:pPr lvl="1"/>
                <a:r>
                  <a:rPr lang="en-US" dirty="0"/>
                  <a:t>A GLM that uses a logit link function is called a </a:t>
                </a:r>
                <a:r>
                  <a:rPr lang="en-US" b="1" dirty="0"/>
                  <a:t>logistic regression model</a:t>
                </a:r>
                <a:endParaRPr lang="en-US" dirty="0"/>
              </a:p>
              <a:p>
                <a:endParaRPr lang="en-US" dirty="0"/>
              </a:p>
            </p:txBody>
          </p:sp>
        </mc:Choice>
        <mc:Fallback xmlns="">
          <p:sp>
            <p:nvSpPr>
              <p:cNvPr id="3" name="Text Placeholder 2"/>
              <p:cNvSpPr>
                <a:spLocks noGrp="1" noRot="1" noChangeAspect="1" noMove="1" noResize="1" noEditPoints="1" noAdjustHandles="1" noChangeArrowheads="1" noChangeShapeType="1" noTextEdit="1"/>
              </p:cNvSpPr>
              <p:nvPr>
                <p:ph type="body" sz="quarter" idx="10"/>
              </p:nvPr>
            </p:nvSpPr>
            <p:spPr>
              <a:xfrm>
                <a:off x="811214" y="1686286"/>
                <a:ext cx="7534275" cy="2974614"/>
              </a:xfr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1588048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About me</a:t>
            </a:r>
          </a:p>
        </p:txBody>
      </p:sp>
      <p:sp>
        <p:nvSpPr>
          <p:cNvPr id="3" name="Text Placeholder 2"/>
          <p:cNvSpPr>
            <a:spLocks noGrp="1"/>
          </p:cNvSpPr>
          <p:nvPr>
            <p:ph type="body" sz="quarter" idx="10"/>
          </p:nvPr>
        </p:nvSpPr>
        <p:spPr>
          <a:xfrm>
            <a:off x="811214" y="1686287"/>
            <a:ext cx="7534275" cy="2204246"/>
          </a:xfrm>
        </p:spPr>
        <p:txBody>
          <a:bodyPr>
            <a:normAutofit fontScale="77500" lnSpcReduction="20000"/>
          </a:bodyPr>
          <a:lstStyle/>
          <a:p>
            <a:r>
              <a:rPr lang="en-US" dirty="0"/>
              <a:t>Pension actuary for 16 years</a:t>
            </a:r>
          </a:p>
          <a:p>
            <a:r>
              <a:rPr lang="en-US" dirty="0"/>
              <a:t>MS in Biostatistics from OHSU in 2017</a:t>
            </a:r>
          </a:p>
          <a:p>
            <a:r>
              <a:rPr lang="en-US" dirty="0"/>
              <a:t>Associate Biostatistician with OHSU Knight Cancer Institute since 2016</a:t>
            </a:r>
          </a:p>
          <a:p>
            <a:r>
              <a:rPr lang="en-US" dirty="0"/>
              <a:t>Long term support for OHSU Dermatology Department since 2018</a:t>
            </a:r>
          </a:p>
        </p:txBody>
      </p:sp>
    </p:spTree>
    <p:extLst>
      <p:ext uri="{BB962C8B-B14F-4D97-AF65-F5344CB8AC3E}">
        <p14:creationId xmlns:p14="http://schemas.microsoft.com/office/powerpoint/2010/main" val="2110561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GLM for binary data</a:t>
            </a:r>
          </a:p>
        </p:txBody>
      </p:sp>
      <mc:AlternateContent xmlns:mc="http://schemas.openxmlformats.org/markup-compatibility/2006" xmlns:a14="http://schemas.microsoft.com/office/drawing/2010/main">
        <mc:Choice Requires="a14">
          <p:sp>
            <p:nvSpPr>
              <p:cNvPr id="3" name="Text Placeholder 2"/>
              <p:cNvSpPr>
                <a:spLocks noGrp="1"/>
              </p:cNvSpPr>
              <p:nvPr>
                <p:ph type="body" sz="quarter" idx="10"/>
              </p:nvPr>
            </p:nvSpPr>
            <p:spPr>
              <a:xfrm>
                <a:off x="811214" y="1686286"/>
                <a:ext cx="7534275" cy="2815863"/>
              </a:xfrm>
            </p:spPr>
            <p:txBody>
              <a:bodyPr>
                <a:normAutofit fontScale="62500" lnSpcReduction="20000"/>
              </a:bodyPr>
              <a:lstStyle/>
              <a:p>
                <a:r>
                  <a:rPr lang="en-US" dirty="0"/>
                  <a:t>Identity link is not appropriate when the dependent variable is categorical</a:t>
                </a:r>
              </a:p>
              <a:p>
                <a:r>
                  <a:rPr lang="en-US" dirty="0"/>
                  <a:t>Assumptions that underlie ordinary linear regression (OLR) are violated:</a:t>
                </a:r>
              </a:p>
              <a:p>
                <a:pPr lvl="1"/>
                <a:r>
                  <a:rPr lang="en-US" dirty="0"/>
                  <a:t>Linear relationship between </a:t>
                </a:r>
                <a14:m>
                  <m:oMath xmlns:m="http://schemas.openxmlformats.org/officeDocument/2006/math">
                    <m:r>
                      <a:rPr lang="en-US" i="1">
                        <a:latin typeface="Cambria Math" panose="02040503050406030204" pitchFamily="18" charset="0"/>
                        <a:ea typeface="Cambria Math" panose="02040503050406030204" pitchFamily="18" charset="0"/>
                      </a:rPr>
                      <m:t>𝜇</m:t>
                    </m:r>
                  </m:oMath>
                </a14:m>
                <a:r>
                  <a:rPr lang="en-US" dirty="0"/>
                  <a:t> and </a:t>
                </a:r>
                <a14:m>
                  <m:oMath xmlns:m="http://schemas.openxmlformats.org/officeDocument/2006/math">
                    <m:r>
                      <a:rPr lang="en-US" b="0" i="1" smtClean="0">
                        <a:latin typeface="Cambria Math" panose="02040503050406030204" pitchFamily="18" charset="0"/>
                        <a:ea typeface="Cambria Math" panose="02040503050406030204" pitchFamily="18" charset="0"/>
                      </a:rPr>
                      <m:t>𝑥</m:t>
                    </m:r>
                  </m:oMath>
                </a14:m>
                <a:r>
                  <a:rPr lang="en-US" dirty="0"/>
                  <a:t> can be problematic</a:t>
                </a:r>
              </a:p>
              <a:p>
                <a:pPr lvl="1"/>
                <a:r>
                  <a:rPr lang="en-US" dirty="0"/>
                  <a:t>Normality assumption is violated</a:t>
                </a:r>
              </a:p>
              <a:p>
                <a:pPr lvl="2"/>
                <a:r>
                  <a:rPr lang="en-US" dirty="0"/>
                  <a:t>Serious when sample size is small; less serious when sample size is large. Still an issue either way</a:t>
                </a:r>
              </a:p>
              <a:p>
                <a:pPr lvl="1"/>
                <a:r>
                  <a:rPr lang="en-US" dirty="0"/>
                  <a:t>Homoscedasticity assumption is violated</a:t>
                </a:r>
              </a:p>
              <a:p>
                <a:pPr lvl="2"/>
                <a:r>
                  <a:rPr lang="en-US" dirty="0"/>
                  <a:t>Can lead to biased estimates of the standard error to an unknown degree</a:t>
                </a:r>
              </a:p>
              <a:p>
                <a:endParaRPr lang="en-US" dirty="0"/>
              </a:p>
            </p:txBody>
          </p:sp>
        </mc:Choice>
        <mc:Fallback xmlns="">
          <p:sp>
            <p:nvSpPr>
              <p:cNvPr id="3" name="Text Placeholder 2"/>
              <p:cNvSpPr>
                <a:spLocks noGrp="1" noRot="1" noChangeAspect="1" noMove="1" noResize="1" noEditPoints="1" noAdjustHandles="1" noChangeArrowheads="1" noChangeShapeType="1" noTextEdit="1"/>
              </p:cNvSpPr>
              <p:nvPr>
                <p:ph type="body" sz="quarter" idx="10"/>
              </p:nvPr>
            </p:nvSpPr>
            <p:spPr>
              <a:xfrm>
                <a:off x="811214" y="1686286"/>
                <a:ext cx="7534275" cy="2815863"/>
              </a:xfrm>
              <a:blipFill>
                <a:blip r:embed="rId3"/>
                <a:stretch>
                  <a:fillRect l="-168"/>
                </a:stretch>
              </a:blipFill>
            </p:spPr>
            <p:txBody>
              <a:bodyPr/>
              <a:lstStyle/>
              <a:p>
                <a:r>
                  <a:rPr lang="en-US">
                    <a:noFill/>
                  </a:rPr>
                  <a:t> </a:t>
                </a:r>
              </a:p>
            </p:txBody>
          </p:sp>
        </mc:Fallback>
      </mc:AlternateContent>
    </p:spTree>
    <p:extLst>
      <p:ext uri="{BB962C8B-B14F-4D97-AF65-F5344CB8AC3E}">
        <p14:creationId xmlns:p14="http://schemas.microsoft.com/office/powerpoint/2010/main" val="9533590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5" name="Rectangle 4" descr="Translucent white rectangle for quotes. " title="Translucent white rectangle for quotes. "/>
          <p:cNvSpPr/>
          <p:nvPr/>
        </p:nvSpPr>
        <p:spPr>
          <a:xfrm>
            <a:off x="1023021" y="794785"/>
            <a:ext cx="7114125" cy="3553931"/>
          </a:xfrm>
          <a:prstGeom prst="rect">
            <a:avLst/>
          </a:prstGeom>
          <a:solidFill>
            <a:schemeClr val="bg1">
              <a:alpha val="79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Lato Regular"/>
            </a:endParaRPr>
          </a:p>
        </p:txBody>
      </p:sp>
      <p:sp>
        <p:nvSpPr>
          <p:cNvPr id="6" name="TextBox 5"/>
          <p:cNvSpPr txBox="1"/>
          <p:nvPr/>
        </p:nvSpPr>
        <p:spPr>
          <a:xfrm>
            <a:off x="1528654" y="1486436"/>
            <a:ext cx="6114619" cy="1046440"/>
          </a:xfrm>
          <a:prstGeom prst="rect">
            <a:avLst/>
          </a:prstGeom>
          <a:noFill/>
        </p:spPr>
        <p:txBody>
          <a:bodyPr wrap="square" rtlCol="0">
            <a:spAutoFit/>
          </a:bodyPr>
          <a:lstStyle/>
          <a:p>
            <a:pPr marL="228600" indent="-173038"/>
            <a:r>
              <a:rPr lang="en-US" sz="4400" spc="20" dirty="0">
                <a:solidFill>
                  <a:schemeClr val="accent3"/>
                </a:solidFill>
                <a:latin typeface="Lato Regular"/>
                <a:cs typeface="Lato Regular"/>
              </a:rPr>
              <a:t>Example</a:t>
            </a:r>
            <a:endParaRPr lang="en-US" spc="20" dirty="0">
              <a:solidFill>
                <a:schemeClr val="accent3"/>
              </a:solidFill>
              <a:latin typeface="Lato Regular"/>
              <a:cs typeface="Lato Regular"/>
            </a:endParaRPr>
          </a:p>
          <a:p>
            <a:endParaRPr lang="en-US" dirty="0">
              <a:solidFill>
                <a:schemeClr val="accent3"/>
              </a:solidFill>
              <a:latin typeface="Lato Regular"/>
              <a:cs typeface="Lato Regular"/>
            </a:endParaRPr>
          </a:p>
        </p:txBody>
      </p:sp>
    </p:spTree>
    <p:extLst>
      <p:ext uri="{BB962C8B-B14F-4D97-AF65-F5344CB8AC3E}">
        <p14:creationId xmlns:p14="http://schemas.microsoft.com/office/powerpoint/2010/main" val="73490201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CHD Study</a:t>
            </a:r>
          </a:p>
        </p:txBody>
      </p:sp>
      <p:sp>
        <p:nvSpPr>
          <p:cNvPr id="3" name="Text Placeholder 2"/>
          <p:cNvSpPr>
            <a:spLocks noGrp="1"/>
          </p:cNvSpPr>
          <p:nvPr>
            <p:ph type="body" sz="quarter" idx="10"/>
          </p:nvPr>
        </p:nvSpPr>
        <p:spPr>
          <a:xfrm>
            <a:off x="811214" y="1686287"/>
            <a:ext cx="7534275" cy="2204246"/>
          </a:xfrm>
        </p:spPr>
        <p:txBody>
          <a:bodyPr>
            <a:normAutofit/>
          </a:bodyPr>
          <a:lstStyle/>
          <a:p>
            <a:r>
              <a:rPr lang="en-US" dirty="0"/>
              <a:t>A study to evaluate the relationship between age and presence of coronary heart disease (CHD)</a:t>
            </a:r>
          </a:p>
        </p:txBody>
      </p:sp>
      <p:sp>
        <p:nvSpPr>
          <p:cNvPr id="4" name="TextBox 3">
            <a:extLst>
              <a:ext uri="{FF2B5EF4-FFF2-40B4-BE49-F238E27FC236}">
                <a16:creationId xmlns:a16="http://schemas.microsoft.com/office/drawing/2014/main" id="{DB3CE6E0-2624-4B49-A779-AE572C4C50C7}"/>
              </a:ext>
            </a:extLst>
          </p:cNvPr>
          <p:cNvSpPr txBox="1"/>
          <p:nvPr/>
        </p:nvSpPr>
        <p:spPr>
          <a:xfrm>
            <a:off x="1371600" y="4508500"/>
            <a:ext cx="6102350" cy="430887"/>
          </a:xfrm>
          <a:prstGeom prst="rect">
            <a:avLst/>
          </a:prstGeom>
          <a:noFill/>
        </p:spPr>
        <p:txBody>
          <a:bodyPr wrap="square" rtlCol="0">
            <a:spAutoFit/>
          </a:bodyPr>
          <a:lstStyle/>
          <a:p>
            <a:r>
              <a:rPr lang="en-US" sz="1100" dirty="0"/>
              <a:t>Hosmer, D.W., </a:t>
            </a:r>
            <a:r>
              <a:rPr lang="en-US" sz="1100" dirty="0" err="1"/>
              <a:t>Lemeshow</a:t>
            </a:r>
            <a:r>
              <a:rPr lang="en-US" sz="1100" dirty="0"/>
              <a:t>, S. and Sturdivant, R.X. (2013) Applied Logistic Regression, 3rd ed., New York: Wiley</a:t>
            </a:r>
          </a:p>
        </p:txBody>
      </p:sp>
    </p:spTree>
    <p:extLst>
      <p:ext uri="{BB962C8B-B14F-4D97-AF65-F5344CB8AC3E}">
        <p14:creationId xmlns:p14="http://schemas.microsoft.com/office/powerpoint/2010/main" val="288400754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CHD Study</a:t>
            </a:r>
          </a:p>
        </p:txBody>
      </p:sp>
      <p:sp>
        <p:nvSpPr>
          <p:cNvPr id="3" name="Text Placeholder 2"/>
          <p:cNvSpPr>
            <a:spLocks noGrp="1"/>
          </p:cNvSpPr>
          <p:nvPr>
            <p:ph type="body" sz="quarter" idx="10"/>
          </p:nvPr>
        </p:nvSpPr>
        <p:spPr>
          <a:xfrm>
            <a:off x="811214" y="1686287"/>
            <a:ext cx="7534275" cy="2204246"/>
          </a:xfrm>
        </p:spPr>
        <p:txBody>
          <a:bodyPr>
            <a:normAutofit/>
          </a:bodyPr>
          <a:lstStyle/>
          <a:p>
            <a:r>
              <a:rPr lang="en-US" sz="1800" dirty="0"/>
              <a:t>N = 100</a:t>
            </a:r>
          </a:p>
          <a:p>
            <a:r>
              <a:rPr lang="en-US" sz="1800" dirty="0"/>
              <a:t>First 20 shown here</a:t>
            </a:r>
          </a:p>
          <a:p>
            <a:endParaRPr lang="en-US" dirty="0"/>
          </a:p>
          <a:p>
            <a:endParaRPr lang="en-US" dirty="0"/>
          </a:p>
        </p:txBody>
      </p:sp>
      <p:pic>
        <p:nvPicPr>
          <p:cNvPr id="7" name="Picture 6">
            <a:extLst>
              <a:ext uri="{FF2B5EF4-FFF2-40B4-BE49-F238E27FC236}">
                <a16:creationId xmlns:a16="http://schemas.microsoft.com/office/drawing/2014/main" id="{F2EC8729-7DA6-F548-B8D9-945D8F1956EA}"/>
              </a:ext>
            </a:extLst>
          </p:cNvPr>
          <p:cNvPicPr>
            <a:picLocks noChangeAspect="1"/>
          </p:cNvPicPr>
          <p:nvPr/>
        </p:nvPicPr>
        <p:blipFill>
          <a:blip r:embed="rId2"/>
          <a:stretch>
            <a:fillRect/>
          </a:stretch>
        </p:blipFill>
        <p:spPr>
          <a:xfrm>
            <a:off x="3614872" y="250307"/>
            <a:ext cx="3785388" cy="4735361"/>
          </a:xfrm>
          <a:prstGeom prst="rect">
            <a:avLst/>
          </a:prstGeom>
        </p:spPr>
      </p:pic>
    </p:spTree>
    <p:extLst>
      <p:ext uri="{BB962C8B-B14F-4D97-AF65-F5344CB8AC3E}">
        <p14:creationId xmlns:p14="http://schemas.microsoft.com/office/powerpoint/2010/main" val="172191126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CHD Study</a:t>
            </a:r>
          </a:p>
        </p:txBody>
      </p:sp>
      <p:sp>
        <p:nvSpPr>
          <p:cNvPr id="3" name="Text Placeholder 2"/>
          <p:cNvSpPr>
            <a:spLocks noGrp="1"/>
          </p:cNvSpPr>
          <p:nvPr>
            <p:ph type="body" sz="quarter" idx="10"/>
          </p:nvPr>
        </p:nvSpPr>
        <p:spPr>
          <a:xfrm>
            <a:off x="811214" y="1686287"/>
            <a:ext cx="7534275" cy="2204246"/>
          </a:xfrm>
        </p:spPr>
        <p:txBody>
          <a:bodyPr>
            <a:normAutofit fontScale="92500"/>
          </a:bodyPr>
          <a:lstStyle/>
          <a:p>
            <a:r>
              <a:rPr lang="en-US" dirty="0"/>
              <a:t>Primary endpoint (dependent variable): CHD</a:t>
            </a:r>
          </a:p>
          <a:p>
            <a:pPr lvl="1"/>
            <a:r>
              <a:rPr lang="en-US" dirty="0"/>
              <a:t>CHD = “Yes”: patient has coronary heart disease</a:t>
            </a:r>
          </a:p>
          <a:p>
            <a:pPr lvl="1"/>
            <a:r>
              <a:rPr lang="en-US" dirty="0"/>
              <a:t>CHD = “No”: patient does not have coronary heart disease</a:t>
            </a:r>
          </a:p>
        </p:txBody>
      </p:sp>
    </p:spTree>
    <p:extLst>
      <p:ext uri="{BB962C8B-B14F-4D97-AF65-F5344CB8AC3E}">
        <p14:creationId xmlns:p14="http://schemas.microsoft.com/office/powerpoint/2010/main" val="241205210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CHD Study</a:t>
            </a:r>
          </a:p>
        </p:txBody>
      </p:sp>
      <p:sp>
        <p:nvSpPr>
          <p:cNvPr id="3" name="Text Placeholder 2"/>
          <p:cNvSpPr>
            <a:spLocks noGrp="1"/>
          </p:cNvSpPr>
          <p:nvPr>
            <p:ph type="body" sz="quarter" idx="10"/>
          </p:nvPr>
        </p:nvSpPr>
        <p:spPr>
          <a:xfrm>
            <a:off x="811214" y="1686287"/>
            <a:ext cx="7534275" cy="2204246"/>
          </a:xfrm>
        </p:spPr>
        <p:txBody>
          <a:bodyPr>
            <a:normAutofit fontScale="92500"/>
          </a:bodyPr>
          <a:lstStyle/>
          <a:p>
            <a:r>
              <a:rPr lang="en-US" dirty="0"/>
              <a:t>Primary endpoint (dependent variable): CHD</a:t>
            </a:r>
          </a:p>
          <a:p>
            <a:pPr lvl="1"/>
            <a:r>
              <a:rPr lang="en-US" dirty="0"/>
              <a:t>CHD = “Yes”: patient has coronary heart disease</a:t>
            </a:r>
          </a:p>
          <a:p>
            <a:pPr lvl="1"/>
            <a:r>
              <a:rPr lang="en-US" dirty="0"/>
              <a:t>CHD = “No”: patient does not have coronary heart disease</a:t>
            </a:r>
          </a:p>
        </p:txBody>
      </p:sp>
    </p:spTree>
    <p:extLst>
      <p:ext uri="{BB962C8B-B14F-4D97-AF65-F5344CB8AC3E}">
        <p14:creationId xmlns:p14="http://schemas.microsoft.com/office/powerpoint/2010/main" val="95577907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CHD Study</a:t>
            </a:r>
          </a:p>
        </p:txBody>
      </p:sp>
      <p:pic>
        <p:nvPicPr>
          <p:cNvPr id="7" name="Picture 6">
            <a:extLst>
              <a:ext uri="{FF2B5EF4-FFF2-40B4-BE49-F238E27FC236}">
                <a16:creationId xmlns:a16="http://schemas.microsoft.com/office/drawing/2014/main" id="{CD6D739B-D123-F446-AC4D-4D70926700C8}"/>
              </a:ext>
            </a:extLst>
          </p:cNvPr>
          <p:cNvPicPr>
            <a:picLocks noChangeAspect="1"/>
          </p:cNvPicPr>
          <p:nvPr/>
        </p:nvPicPr>
        <p:blipFill>
          <a:blip r:embed="rId2"/>
          <a:stretch>
            <a:fillRect/>
          </a:stretch>
        </p:blipFill>
        <p:spPr>
          <a:xfrm>
            <a:off x="1984135" y="1588770"/>
            <a:ext cx="5029200" cy="3098800"/>
          </a:xfrm>
          <a:prstGeom prst="rect">
            <a:avLst/>
          </a:prstGeom>
        </p:spPr>
      </p:pic>
    </p:spTree>
    <p:extLst>
      <p:ext uri="{BB962C8B-B14F-4D97-AF65-F5344CB8AC3E}">
        <p14:creationId xmlns:p14="http://schemas.microsoft.com/office/powerpoint/2010/main" val="139347148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CHD Study</a:t>
            </a:r>
          </a:p>
        </p:txBody>
      </p:sp>
      <p:pic>
        <p:nvPicPr>
          <p:cNvPr id="4" name="Picture 3">
            <a:extLst>
              <a:ext uri="{FF2B5EF4-FFF2-40B4-BE49-F238E27FC236}">
                <a16:creationId xmlns:a16="http://schemas.microsoft.com/office/drawing/2014/main" id="{C687B27E-854D-F64D-AB37-1614C42CE659}"/>
              </a:ext>
            </a:extLst>
          </p:cNvPr>
          <p:cNvPicPr>
            <a:picLocks noChangeAspect="1"/>
          </p:cNvPicPr>
          <p:nvPr/>
        </p:nvPicPr>
        <p:blipFill>
          <a:blip r:embed="rId2"/>
          <a:stretch>
            <a:fillRect/>
          </a:stretch>
        </p:blipFill>
        <p:spPr>
          <a:xfrm>
            <a:off x="2418689" y="1511596"/>
            <a:ext cx="4306621" cy="3549502"/>
          </a:xfrm>
          <a:prstGeom prst="rect">
            <a:avLst/>
          </a:prstGeom>
        </p:spPr>
      </p:pic>
    </p:spTree>
    <p:extLst>
      <p:ext uri="{BB962C8B-B14F-4D97-AF65-F5344CB8AC3E}">
        <p14:creationId xmlns:p14="http://schemas.microsoft.com/office/powerpoint/2010/main" val="252364427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CHD Study</a:t>
            </a:r>
          </a:p>
        </p:txBody>
      </p:sp>
      <p:pic>
        <p:nvPicPr>
          <p:cNvPr id="5" name="Picture 4">
            <a:extLst>
              <a:ext uri="{FF2B5EF4-FFF2-40B4-BE49-F238E27FC236}">
                <a16:creationId xmlns:a16="http://schemas.microsoft.com/office/drawing/2014/main" id="{D42C3530-21C5-BE40-80A7-0F0A8E4558D7}"/>
              </a:ext>
            </a:extLst>
          </p:cNvPr>
          <p:cNvPicPr>
            <a:picLocks noChangeAspect="1"/>
          </p:cNvPicPr>
          <p:nvPr/>
        </p:nvPicPr>
        <p:blipFill>
          <a:blip r:embed="rId3"/>
          <a:stretch>
            <a:fillRect/>
          </a:stretch>
        </p:blipFill>
        <p:spPr>
          <a:xfrm>
            <a:off x="1984135" y="1588770"/>
            <a:ext cx="5029200" cy="3098800"/>
          </a:xfrm>
          <a:prstGeom prst="rect">
            <a:avLst/>
          </a:prstGeom>
        </p:spPr>
      </p:pic>
    </p:spTree>
    <p:extLst>
      <p:ext uri="{BB962C8B-B14F-4D97-AF65-F5344CB8AC3E}">
        <p14:creationId xmlns:p14="http://schemas.microsoft.com/office/powerpoint/2010/main" val="167726399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CHD Study</a:t>
            </a:r>
          </a:p>
        </p:txBody>
      </p:sp>
      <p:sp>
        <p:nvSpPr>
          <p:cNvPr id="3" name="Text Placeholder 2"/>
          <p:cNvSpPr>
            <a:spLocks noGrp="1"/>
          </p:cNvSpPr>
          <p:nvPr>
            <p:ph type="body" sz="quarter" idx="10"/>
          </p:nvPr>
        </p:nvSpPr>
        <p:spPr>
          <a:xfrm>
            <a:off x="811214" y="1686287"/>
            <a:ext cx="7534275" cy="2204246"/>
          </a:xfrm>
        </p:spPr>
        <p:txBody>
          <a:bodyPr>
            <a:normAutofit/>
          </a:bodyPr>
          <a:lstStyle/>
          <a:p>
            <a:r>
              <a:rPr lang="en-US" dirty="0"/>
              <a:t>Apparent trend: increasing proportion with CHD as age increases</a:t>
            </a:r>
          </a:p>
          <a:p>
            <a:r>
              <a:rPr lang="en-US" dirty="0"/>
              <a:t>Relationship does not look linear in the two ends</a:t>
            </a:r>
          </a:p>
        </p:txBody>
      </p:sp>
    </p:spTree>
    <p:extLst>
      <p:ext uri="{BB962C8B-B14F-4D97-AF65-F5344CB8AC3E}">
        <p14:creationId xmlns:p14="http://schemas.microsoft.com/office/powerpoint/2010/main" val="21852075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Goals   </a:t>
            </a:r>
          </a:p>
        </p:txBody>
      </p:sp>
      <p:sp>
        <p:nvSpPr>
          <p:cNvPr id="4" name="Content Placeholder 3"/>
          <p:cNvSpPr>
            <a:spLocks noGrp="1"/>
          </p:cNvSpPr>
          <p:nvPr>
            <p:ph idx="10"/>
          </p:nvPr>
        </p:nvSpPr>
        <p:spPr>
          <a:xfrm>
            <a:off x="2560320" y="1554480"/>
            <a:ext cx="5760720" cy="2743200"/>
          </a:xfrm>
        </p:spPr>
        <p:txBody>
          <a:bodyPr>
            <a:noAutofit/>
          </a:bodyPr>
          <a:lstStyle/>
          <a:p>
            <a:pPr marL="265176" indent="-173736">
              <a:spcAft>
                <a:spcPts val="2000"/>
              </a:spcAft>
              <a:buSzPct val="120000"/>
            </a:pPr>
            <a:r>
              <a:rPr lang="en-US" sz="1600" dirty="0">
                <a:solidFill>
                  <a:srgbClr val="364852"/>
                </a:solidFill>
              </a:rPr>
              <a:t>Exposure to statistics background on logistic regression models and what sets it apart</a:t>
            </a:r>
          </a:p>
          <a:p>
            <a:pPr marL="265176" indent="-173736">
              <a:spcAft>
                <a:spcPts val="2000"/>
              </a:spcAft>
              <a:buSzPct val="120000"/>
            </a:pPr>
            <a:r>
              <a:rPr lang="en-US" sz="1600" dirty="0">
                <a:solidFill>
                  <a:srgbClr val="364852"/>
                </a:solidFill>
              </a:rPr>
              <a:t>Understand terms: log odds, odds ratio, and relative risk</a:t>
            </a:r>
          </a:p>
          <a:p>
            <a:pPr marL="265176" indent="-173736">
              <a:spcAft>
                <a:spcPts val="2000"/>
              </a:spcAft>
              <a:buSzPct val="120000"/>
            </a:pPr>
            <a:r>
              <a:rPr lang="en-US" sz="1600" dirty="0">
                <a:solidFill>
                  <a:srgbClr val="364852"/>
                </a:solidFill>
              </a:rPr>
              <a:t>Univariable logistic regression models (association models): </a:t>
            </a:r>
          </a:p>
          <a:p>
            <a:pPr marL="665226" lvl="1" indent="-173736">
              <a:spcAft>
                <a:spcPts val="2000"/>
              </a:spcAft>
              <a:buSzPct val="120000"/>
            </a:pPr>
            <a:r>
              <a:rPr lang="en-US" sz="1600" dirty="0">
                <a:solidFill>
                  <a:srgbClr val="364852"/>
                </a:solidFill>
              </a:rPr>
              <a:t>Continuous predictor, categorical predictors</a:t>
            </a:r>
          </a:p>
        </p:txBody>
      </p:sp>
      <p:sp>
        <p:nvSpPr>
          <p:cNvPr id="2" name="Picture Placeholder 1"/>
          <p:cNvSpPr>
            <a:spLocks noGrp="1"/>
          </p:cNvSpPr>
          <p:nvPr>
            <p:ph type="pic" idx="1"/>
          </p:nvPr>
        </p:nvSpPr>
        <p:spPr/>
      </p:sp>
      <p:pic>
        <p:nvPicPr>
          <p:cNvPr id="6" name="Picture Placeholder 12" descr="Image of OHSU tram car descending from Marquam Hill, above Gibbs Street pedestrian bridge." title="Tram image."/>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 y="1"/>
            <a:ext cx="1834386" cy="5143500"/>
          </a:xfrm>
          <a:prstGeom prst="rect">
            <a:avLst/>
          </a:prstGeom>
        </p:spPr>
      </p:pic>
      <p:sp>
        <p:nvSpPr>
          <p:cNvPr id="8" name="Slide Number Placeholder 5"/>
          <p:cNvSpPr>
            <a:spLocks noGrp="1"/>
          </p:cNvSpPr>
          <p:nvPr/>
        </p:nvSpPr>
        <p:spPr>
          <a:xfrm>
            <a:off x="326102" y="4582865"/>
            <a:ext cx="591343" cy="365125"/>
          </a:xfrm>
          <a:prstGeom prst="rect">
            <a:avLst/>
          </a:prstGeom>
        </p:spPr>
        <p:txBody>
          <a:bodyPr vert="horz" lIns="91440" tIns="45720" rIns="91440" bIns="45720"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fld id="{22D4512E-C2C0-9942-9A1B-BF8447B48060}" type="slidenum">
              <a:rPr lang="en-US" sz="1200" smtClean="0">
                <a:solidFill>
                  <a:schemeClr val="bg1"/>
                </a:solidFill>
              </a:rPr>
              <a:t>4</a:t>
            </a:fld>
            <a:endParaRPr lang="en-US" sz="1200" dirty="0">
              <a:solidFill>
                <a:schemeClr val="bg1"/>
              </a:solidFill>
            </a:endParaRPr>
          </a:p>
        </p:txBody>
      </p:sp>
    </p:spTree>
    <p:extLst>
      <p:ext uri="{BB962C8B-B14F-4D97-AF65-F5344CB8AC3E}">
        <p14:creationId xmlns:p14="http://schemas.microsoft.com/office/powerpoint/2010/main" val="222620476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5" name="Rectangle 4" descr="Translucent white rectangle for quotes. " title="Translucent white rectangle for quotes. "/>
          <p:cNvSpPr/>
          <p:nvPr/>
        </p:nvSpPr>
        <p:spPr>
          <a:xfrm>
            <a:off x="1023021" y="794785"/>
            <a:ext cx="7114125" cy="3553931"/>
          </a:xfrm>
          <a:prstGeom prst="rect">
            <a:avLst/>
          </a:prstGeom>
          <a:solidFill>
            <a:schemeClr val="bg1">
              <a:alpha val="79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Lato Regular"/>
            </a:endParaRPr>
          </a:p>
        </p:txBody>
      </p:sp>
      <p:sp>
        <p:nvSpPr>
          <p:cNvPr id="6" name="TextBox 5"/>
          <p:cNvSpPr txBox="1"/>
          <p:nvPr/>
        </p:nvSpPr>
        <p:spPr>
          <a:xfrm>
            <a:off x="1528654" y="1486436"/>
            <a:ext cx="6114619" cy="1046440"/>
          </a:xfrm>
          <a:prstGeom prst="rect">
            <a:avLst/>
          </a:prstGeom>
          <a:noFill/>
        </p:spPr>
        <p:txBody>
          <a:bodyPr wrap="square" rtlCol="0">
            <a:spAutoFit/>
          </a:bodyPr>
          <a:lstStyle/>
          <a:p>
            <a:pPr marL="228600" indent="-173038"/>
            <a:r>
              <a:rPr lang="en-US" sz="4400" spc="20" dirty="0">
                <a:solidFill>
                  <a:schemeClr val="accent3"/>
                </a:solidFill>
                <a:latin typeface="Lato Regular"/>
                <a:cs typeface="Lato Regular"/>
              </a:rPr>
              <a:t>Making things linear</a:t>
            </a:r>
            <a:endParaRPr lang="en-US" spc="20" dirty="0">
              <a:solidFill>
                <a:schemeClr val="accent3"/>
              </a:solidFill>
              <a:latin typeface="Lato Regular"/>
              <a:cs typeface="Lato Regular"/>
            </a:endParaRPr>
          </a:p>
          <a:p>
            <a:endParaRPr lang="en-US" dirty="0">
              <a:solidFill>
                <a:schemeClr val="accent3"/>
              </a:solidFill>
              <a:latin typeface="Lato Regular"/>
              <a:cs typeface="Lato Regular"/>
            </a:endParaRPr>
          </a:p>
        </p:txBody>
      </p:sp>
    </p:spTree>
    <p:extLst>
      <p:ext uri="{BB962C8B-B14F-4D97-AF65-F5344CB8AC3E}">
        <p14:creationId xmlns:p14="http://schemas.microsoft.com/office/powerpoint/2010/main" val="323695192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Another look at the issue</a:t>
            </a:r>
          </a:p>
        </p:txBody>
      </p:sp>
      <p:pic>
        <p:nvPicPr>
          <p:cNvPr id="1028" name="Picture 4" descr="Linear and Logistic Regression">
            <a:extLst>
              <a:ext uri="{FF2B5EF4-FFF2-40B4-BE49-F238E27FC236}">
                <a16:creationId xmlns:a16="http://schemas.microsoft.com/office/drawing/2014/main" id="{93ED32FF-CC79-EE48-BAB5-A607D0EA41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8465" y="1588770"/>
            <a:ext cx="6620540" cy="292981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E890B60-7010-F447-B159-86070EE7B05E}"/>
              </a:ext>
            </a:extLst>
          </p:cNvPr>
          <p:cNvSpPr txBox="1"/>
          <p:nvPr/>
        </p:nvSpPr>
        <p:spPr>
          <a:xfrm>
            <a:off x="2176129" y="4791740"/>
            <a:ext cx="5160335" cy="276999"/>
          </a:xfrm>
          <a:prstGeom prst="rect">
            <a:avLst/>
          </a:prstGeom>
          <a:noFill/>
        </p:spPr>
        <p:txBody>
          <a:bodyPr wrap="square" rtlCol="0">
            <a:spAutoFit/>
          </a:bodyPr>
          <a:lstStyle/>
          <a:p>
            <a:r>
              <a:rPr lang="en-US" sz="1200" dirty="0">
                <a:hlinkClick r:id="rId4"/>
              </a:rPr>
              <a:t>https://</a:t>
            </a:r>
            <a:r>
              <a:rPr lang="en-US" sz="1200" dirty="0" err="1">
                <a:hlinkClick r:id="rId4"/>
              </a:rPr>
              <a:t>www.datacamp.com</a:t>
            </a:r>
            <a:r>
              <a:rPr lang="en-US" sz="1200" dirty="0">
                <a:hlinkClick r:id="rId4"/>
              </a:rPr>
              <a:t>/community/tutorials/logistic-regression-R</a:t>
            </a:r>
            <a:endParaRPr lang="en-US" sz="1200" dirty="0"/>
          </a:p>
        </p:txBody>
      </p:sp>
    </p:spTree>
    <p:extLst>
      <p:ext uri="{BB962C8B-B14F-4D97-AF65-F5344CB8AC3E}">
        <p14:creationId xmlns:p14="http://schemas.microsoft.com/office/powerpoint/2010/main" val="51085882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Issue</a:t>
            </a:r>
          </a:p>
        </p:txBody>
      </p:sp>
      <p:sp>
        <p:nvSpPr>
          <p:cNvPr id="3" name="Text Placeholder 2"/>
          <p:cNvSpPr>
            <a:spLocks noGrp="1"/>
          </p:cNvSpPr>
          <p:nvPr>
            <p:ph type="body" sz="quarter" idx="10"/>
          </p:nvPr>
        </p:nvSpPr>
        <p:spPr>
          <a:xfrm>
            <a:off x="811214" y="1686287"/>
            <a:ext cx="7534275" cy="2204246"/>
          </a:xfrm>
        </p:spPr>
        <p:txBody>
          <a:bodyPr>
            <a:normAutofit fontScale="92500"/>
          </a:bodyPr>
          <a:lstStyle/>
          <a:p>
            <a:r>
              <a:rPr lang="en-US" dirty="0"/>
              <a:t>We have binary data</a:t>
            </a:r>
          </a:p>
          <a:p>
            <a:r>
              <a:rPr lang="en-US" dirty="0"/>
              <a:t>We want to be able to run something like a regression</a:t>
            </a:r>
          </a:p>
          <a:p>
            <a:r>
              <a:rPr lang="en-US" dirty="0"/>
              <a:t>But where we model the probability of the outcome</a:t>
            </a:r>
          </a:p>
          <a:p>
            <a:endParaRPr lang="en-US" dirty="0"/>
          </a:p>
        </p:txBody>
      </p:sp>
    </p:spTree>
    <p:extLst>
      <p:ext uri="{BB962C8B-B14F-4D97-AF65-F5344CB8AC3E}">
        <p14:creationId xmlns:p14="http://schemas.microsoft.com/office/powerpoint/2010/main" val="107545581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Issue and solution</a:t>
            </a:r>
          </a:p>
        </p:txBody>
      </p:sp>
      <mc:AlternateContent xmlns:mc="http://schemas.openxmlformats.org/markup-compatibility/2006" xmlns:a14="http://schemas.microsoft.com/office/drawing/2010/main">
        <mc:Choice Requires="a14">
          <p:sp>
            <p:nvSpPr>
              <p:cNvPr id="3" name="Text Placeholder 2"/>
              <p:cNvSpPr>
                <a:spLocks noGrp="1"/>
              </p:cNvSpPr>
              <p:nvPr>
                <p:ph type="body" sz="quarter" idx="10"/>
              </p:nvPr>
            </p:nvSpPr>
            <p:spPr>
              <a:xfrm>
                <a:off x="811214" y="1686287"/>
                <a:ext cx="7534275" cy="2204246"/>
              </a:xfrm>
            </p:spPr>
            <p:txBody>
              <a:bodyPr>
                <a:normAutofit/>
              </a:bodyPr>
              <a:lstStyle/>
              <a:p>
                <a:r>
                  <a:rPr lang="en-US" dirty="0"/>
                  <a:t>Probabilities are limited between 0 and 1</a:t>
                </a:r>
              </a:p>
              <a:p>
                <a:r>
                  <a:rPr lang="en-US" dirty="0"/>
                  <a:t>To use a linear model we need to transform the probabilities so that they range from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oMath>
                </a14:m>
                <a:r>
                  <a:rPr lang="en-US" dirty="0"/>
                  <a:t> (infinity) to </a:t>
                </a:r>
                <a14:m>
                  <m:oMath xmlns:m="http://schemas.openxmlformats.org/officeDocument/2006/math">
                    <m:r>
                      <a:rPr lang="en-US" b="0" i="1" smtClean="0">
                        <a:latin typeface="Cambria Math" panose="02040503050406030204" pitchFamily="18" charset="0"/>
                      </a:rPr>
                      <m:t>+</m:t>
                    </m:r>
                    <m:r>
                      <a:rPr lang="en-US" i="1">
                        <a:latin typeface="Cambria Math" panose="02040503050406030204" pitchFamily="18" charset="0"/>
                        <a:ea typeface="Cambria Math" panose="02040503050406030204" pitchFamily="18" charset="0"/>
                      </a:rPr>
                      <m:t>∞</m:t>
                    </m:r>
                  </m:oMath>
                </a14:m>
                <a:endParaRPr lang="en-US" dirty="0"/>
              </a:p>
              <a:p>
                <a:endParaRPr lang="en-US" dirty="0"/>
              </a:p>
            </p:txBody>
          </p:sp>
        </mc:Choice>
        <mc:Fallback xmlns="">
          <p:sp>
            <p:nvSpPr>
              <p:cNvPr id="3" name="Text Placeholder 2"/>
              <p:cNvSpPr>
                <a:spLocks noGrp="1" noRot="1" noChangeAspect="1" noMove="1" noResize="1" noEditPoints="1" noAdjustHandles="1" noChangeArrowheads="1" noChangeShapeType="1" noTextEdit="1"/>
              </p:cNvSpPr>
              <p:nvPr>
                <p:ph type="body" sz="quarter" idx="10"/>
              </p:nvPr>
            </p:nvSpPr>
            <p:spPr>
              <a:xfrm>
                <a:off x="811214" y="1686287"/>
                <a:ext cx="7534275" cy="2204246"/>
              </a:xfrm>
              <a:blipFill>
                <a:blip r:embed="rId2"/>
                <a:stretch>
                  <a:fillRect l="-1008" r="-504"/>
                </a:stretch>
              </a:blipFill>
            </p:spPr>
            <p:txBody>
              <a:bodyPr/>
              <a:lstStyle/>
              <a:p>
                <a:r>
                  <a:rPr lang="en-US">
                    <a:noFill/>
                  </a:rPr>
                  <a:t> </a:t>
                </a:r>
              </a:p>
            </p:txBody>
          </p:sp>
        </mc:Fallback>
      </mc:AlternateContent>
    </p:spTree>
    <p:extLst>
      <p:ext uri="{BB962C8B-B14F-4D97-AF65-F5344CB8AC3E}">
        <p14:creationId xmlns:p14="http://schemas.microsoft.com/office/powerpoint/2010/main" val="172500864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Odds</a:t>
            </a:r>
          </a:p>
        </p:txBody>
      </p:sp>
      <mc:AlternateContent xmlns:mc="http://schemas.openxmlformats.org/markup-compatibility/2006" xmlns:a14="http://schemas.microsoft.com/office/drawing/2010/main">
        <mc:Choice Requires="a14">
          <p:sp>
            <p:nvSpPr>
              <p:cNvPr id="3" name="Text Placeholder 2"/>
              <p:cNvSpPr>
                <a:spLocks noGrp="1"/>
              </p:cNvSpPr>
              <p:nvPr>
                <p:ph type="body" sz="quarter" idx="10"/>
              </p:nvPr>
            </p:nvSpPr>
            <p:spPr>
              <a:xfrm>
                <a:off x="811214" y="1686287"/>
                <a:ext cx="7534275" cy="2204246"/>
              </a:xfrm>
            </p:spPr>
            <p:txBody>
              <a:bodyPr>
                <a:normAutofit fontScale="70000" lnSpcReduction="20000"/>
              </a:bodyPr>
              <a:lstStyle/>
              <a:p>
                <a:r>
                  <a:rPr lang="en-US" dirty="0"/>
                  <a:t>Transform the probabilities</a:t>
                </a:r>
              </a:p>
              <a:p>
                <a:pPr lvl="1"/>
                <a:r>
                  <a:rPr lang="en-US" dirty="0"/>
                  <a:t>From </a:t>
                </a:r>
                <a14:m>
                  <m:oMath xmlns:m="http://schemas.openxmlformats.org/officeDocument/2006/math">
                    <m:r>
                      <a:rPr lang="en-US" b="0" i="1" smtClean="0">
                        <a:latin typeface="Cambria Math" panose="02040503050406030204" pitchFamily="18" charset="0"/>
                      </a:rPr>
                      <m:t>0 </m:t>
                    </m:r>
                    <m:r>
                      <a:rPr lang="en-US" b="0" i="1" smtClean="0">
                        <a:latin typeface="Cambria Math" panose="02040503050406030204" pitchFamily="18" charset="0"/>
                      </a:rPr>
                      <m:t>𝑡𝑜</m:t>
                    </m:r>
                    <m:r>
                      <a:rPr lang="en-US" b="0" i="1" smtClean="0">
                        <a:latin typeface="Cambria Math" panose="02040503050406030204" pitchFamily="18" charset="0"/>
                      </a:rPr>
                      <m:t> 1</m:t>
                    </m:r>
                  </m:oMath>
                </a14:m>
                <a:endParaRPr lang="en-US" dirty="0"/>
              </a:p>
              <a:p>
                <a:pPr lvl="1"/>
                <a:r>
                  <a:rPr lang="en-US" dirty="0"/>
                  <a:t>To </a:t>
                </a:r>
                <a14:m>
                  <m:oMath xmlns:m="http://schemas.openxmlformats.org/officeDocument/2006/math">
                    <m:r>
                      <a:rPr lang="en-US" b="0" i="1" smtClean="0">
                        <a:latin typeface="Cambria Math" panose="02040503050406030204" pitchFamily="18" charset="0"/>
                      </a:rPr>
                      <m:t>0 </m:t>
                    </m:r>
                    <m:r>
                      <a:rPr lang="en-US" b="0" i="1" smtClean="0">
                        <a:latin typeface="Cambria Math" panose="02040503050406030204" pitchFamily="18" charset="0"/>
                      </a:rPr>
                      <m:t>𝑡𝑜</m:t>
                    </m:r>
                    <m:r>
                      <a:rPr lang="en-US" b="0" i="1" smtClean="0">
                        <a:latin typeface="Cambria Math" panose="02040503050406030204" pitchFamily="18" charset="0"/>
                      </a:rPr>
                      <m:t> ∞</m:t>
                    </m:r>
                  </m:oMath>
                </a14:m>
                <a:endParaRPr lang="en-US" dirty="0"/>
              </a:p>
              <a:p>
                <a:r>
                  <a:rPr lang="en-US" dirty="0"/>
                  <a:t>Can do this by converting probabilities to odds, expressed as a ratio</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𝑜𝑑𝑑𝑠</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𝑝</m:t>
                          </m:r>
                        </m:num>
                        <m:den>
                          <m:r>
                            <a:rPr lang="en-US" b="0" i="1" smtClean="0">
                              <a:latin typeface="Cambria Math" panose="02040503050406030204" pitchFamily="18" charset="0"/>
                            </a:rPr>
                            <m:t>1−</m:t>
                          </m:r>
                          <m:r>
                            <a:rPr lang="en-US" b="0" i="1" smtClean="0">
                              <a:latin typeface="Cambria Math" panose="02040503050406030204" pitchFamily="18" charset="0"/>
                            </a:rPr>
                            <m:t>𝑝</m:t>
                          </m:r>
                        </m:den>
                      </m:f>
                    </m:oMath>
                  </m:oMathPara>
                </a14:m>
                <a:endParaRPr lang="en-US" dirty="0"/>
              </a:p>
            </p:txBody>
          </p:sp>
        </mc:Choice>
        <mc:Fallback xmlns="">
          <p:sp>
            <p:nvSpPr>
              <p:cNvPr id="3" name="Text Placeholder 2"/>
              <p:cNvSpPr>
                <a:spLocks noGrp="1" noRot="1" noChangeAspect="1" noMove="1" noResize="1" noEditPoints="1" noAdjustHandles="1" noChangeArrowheads="1" noChangeShapeType="1" noTextEdit="1"/>
              </p:cNvSpPr>
              <p:nvPr>
                <p:ph type="body" sz="quarter" idx="10"/>
              </p:nvPr>
            </p:nvSpPr>
            <p:spPr>
              <a:xfrm>
                <a:off x="811214" y="1686287"/>
                <a:ext cx="7534275" cy="2204246"/>
              </a:xfrm>
              <a:blipFill>
                <a:blip r:embed="rId2"/>
                <a:stretch>
                  <a:fillRect l="-336"/>
                </a:stretch>
              </a:blipFill>
            </p:spPr>
            <p:txBody>
              <a:bodyPr/>
              <a:lstStyle/>
              <a:p>
                <a:r>
                  <a:rPr lang="en-US">
                    <a:noFill/>
                  </a:rPr>
                  <a:t> </a:t>
                </a:r>
              </a:p>
            </p:txBody>
          </p:sp>
        </mc:Fallback>
      </mc:AlternateContent>
    </p:spTree>
    <p:extLst>
      <p:ext uri="{BB962C8B-B14F-4D97-AF65-F5344CB8AC3E}">
        <p14:creationId xmlns:p14="http://schemas.microsoft.com/office/powerpoint/2010/main" val="346795360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Odds</a:t>
            </a:r>
          </a:p>
        </p:txBody>
      </p:sp>
      <mc:AlternateContent xmlns:mc="http://schemas.openxmlformats.org/markup-compatibility/2006" xmlns:a14="http://schemas.microsoft.com/office/drawing/2010/main">
        <mc:Choice Requires="a14">
          <p:sp>
            <p:nvSpPr>
              <p:cNvPr id="3" name="Text Placeholder 2"/>
              <p:cNvSpPr>
                <a:spLocks noGrp="1"/>
              </p:cNvSpPr>
              <p:nvPr>
                <p:ph type="body" sz="quarter" idx="10"/>
              </p:nvPr>
            </p:nvSpPr>
            <p:spPr>
              <a:xfrm>
                <a:off x="811214" y="1686287"/>
                <a:ext cx="7534275" cy="2204246"/>
              </a:xfrm>
            </p:spPr>
            <p:txBody>
              <a:bodyPr>
                <a:normAutofit fontScale="77500" lnSpcReduction="20000"/>
              </a:bodyPr>
              <a:lstStyle/>
              <a:p>
                <a:r>
                  <a:rPr lang="en-US" dirty="0"/>
                  <a:t>Probabilities and odds are two equivalent ways of expressing the same idea</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𝑜𝑑𝑑𝑠</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𝑝</m:t>
                          </m:r>
                        </m:num>
                        <m:den>
                          <m:r>
                            <a:rPr lang="en-US" b="0" i="1" smtClean="0">
                              <a:latin typeface="Cambria Math" panose="02040503050406030204" pitchFamily="18" charset="0"/>
                            </a:rPr>
                            <m:t>1−</m:t>
                          </m:r>
                          <m:r>
                            <a:rPr lang="en-US" b="0" i="1" smtClean="0">
                              <a:latin typeface="Cambria Math" panose="02040503050406030204" pitchFamily="18" charset="0"/>
                            </a:rPr>
                            <m:t>𝑝</m:t>
                          </m:r>
                        </m:den>
                      </m:f>
                    </m:oMath>
                  </m:oMathPara>
                </a14:m>
                <a:endParaRPr lang="en-US" b="0"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𝑜𝑑𝑑𝑠</m:t>
                          </m:r>
                        </m:num>
                        <m:den>
                          <m:r>
                            <a:rPr lang="en-US" b="0" i="1" smtClean="0">
                              <a:latin typeface="Cambria Math" panose="02040503050406030204" pitchFamily="18" charset="0"/>
                            </a:rPr>
                            <m:t>1+</m:t>
                          </m:r>
                          <m:r>
                            <a:rPr lang="en-US" b="0" i="1" smtClean="0">
                              <a:latin typeface="Cambria Math" panose="02040503050406030204" pitchFamily="18" charset="0"/>
                            </a:rPr>
                            <m:t>𝑜𝑑𝑑𝑠</m:t>
                          </m:r>
                        </m:den>
                      </m:f>
                    </m:oMath>
                  </m:oMathPara>
                </a14:m>
                <a:endParaRPr lang="en-US" dirty="0"/>
              </a:p>
            </p:txBody>
          </p:sp>
        </mc:Choice>
        <mc:Fallback xmlns="">
          <p:sp>
            <p:nvSpPr>
              <p:cNvPr id="3" name="Text Placeholder 2"/>
              <p:cNvSpPr>
                <a:spLocks noGrp="1" noRot="1" noChangeAspect="1" noMove="1" noResize="1" noEditPoints="1" noAdjustHandles="1" noChangeArrowheads="1" noChangeShapeType="1" noTextEdit="1"/>
              </p:cNvSpPr>
              <p:nvPr>
                <p:ph type="body" sz="quarter" idx="10"/>
              </p:nvPr>
            </p:nvSpPr>
            <p:spPr>
              <a:xfrm>
                <a:off x="811214" y="1686287"/>
                <a:ext cx="7534275" cy="2204246"/>
              </a:xfrm>
              <a:blipFill>
                <a:blip r:embed="rId3"/>
                <a:stretch>
                  <a:fillRect l="-504" t="-571"/>
                </a:stretch>
              </a:blipFill>
            </p:spPr>
            <p:txBody>
              <a:bodyPr/>
              <a:lstStyle/>
              <a:p>
                <a:r>
                  <a:rPr lang="en-US">
                    <a:noFill/>
                  </a:rPr>
                  <a:t> </a:t>
                </a:r>
              </a:p>
            </p:txBody>
          </p:sp>
        </mc:Fallback>
      </mc:AlternateContent>
    </p:spTree>
    <p:extLst>
      <p:ext uri="{BB962C8B-B14F-4D97-AF65-F5344CB8AC3E}">
        <p14:creationId xmlns:p14="http://schemas.microsoft.com/office/powerpoint/2010/main" val="324597068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Odds</a:t>
            </a:r>
          </a:p>
        </p:txBody>
      </p:sp>
      <mc:AlternateContent xmlns:mc="http://schemas.openxmlformats.org/markup-compatibility/2006" xmlns:a14="http://schemas.microsoft.com/office/drawing/2010/main">
        <mc:Choice Requires="a14">
          <p:sp>
            <p:nvSpPr>
              <p:cNvPr id="3" name="Text Placeholder 2"/>
              <p:cNvSpPr>
                <a:spLocks noGrp="1"/>
              </p:cNvSpPr>
              <p:nvPr>
                <p:ph type="body" sz="quarter" idx="10"/>
              </p:nvPr>
            </p:nvSpPr>
            <p:spPr>
              <a:xfrm>
                <a:off x="811214" y="1686287"/>
                <a:ext cx="7534275" cy="2204246"/>
              </a:xfrm>
            </p:spPr>
            <p:txBody>
              <a:bodyPr>
                <a:normAutofit/>
              </a:bodyPr>
              <a:lstStyle/>
              <a:p>
                <a:r>
                  <a:rPr lang="en-US" dirty="0"/>
                  <a:t>Say </a:t>
                </a:r>
                <a14:m>
                  <m:oMath xmlns:m="http://schemas.openxmlformats.org/officeDocument/2006/math">
                    <m:r>
                      <a:rPr lang="en-US" b="0" i="1" smtClean="0">
                        <a:latin typeface="Cambria Math" panose="02040503050406030204" pitchFamily="18" charset="0"/>
                      </a:rPr>
                      <m:t>𝑝</m:t>
                    </m:r>
                    <m:r>
                      <a:rPr lang="en-US" b="0" i="1" smtClean="0">
                        <a:latin typeface="Cambria Math" panose="02040503050406030204" pitchFamily="18" charset="0"/>
                      </a:rPr>
                      <m:t>=0. 5</m:t>
                    </m:r>
                  </m:oMath>
                </a14:m>
                <a:r>
                  <a:rPr lang="en-US" dirty="0"/>
                  <a:t> then </a:t>
                </a:r>
                <a14:m>
                  <m:oMath xmlns:m="http://schemas.openxmlformats.org/officeDocument/2006/math">
                    <m:r>
                      <a:rPr lang="en-US" b="0" i="1" smtClean="0">
                        <a:latin typeface="Cambria Math" panose="02040503050406030204" pitchFamily="18" charset="0"/>
                      </a:rPr>
                      <m:t>𝑜𝑑𝑑𝑠</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0.5</m:t>
                        </m:r>
                      </m:num>
                      <m:den>
                        <m:r>
                          <a:rPr lang="en-US" b="0" i="1" smtClean="0">
                            <a:latin typeface="Cambria Math" panose="02040503050406030204" pitchFamily="18" charset="0"/>
                          </a:rPr>
                          <m:t>1−0.5</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0.5</m:t>
                        </m:r>
                      </m:num>
                      <m:den>
                        <m:r>
                          <a:rPr lang="en-US" b="0" i="1" smtClean="0">
                            <a:latin typeface="Cambria Math" panose="02040503050406030204" pitchFamily="18" charset="0"/>
                          </a:rPr>
                          <m:t>0.5</m:t>
                        </m:r>
                      </m:den>
                    </m:f>
                    <m:r>
                      <a:rPr lang="en-US" i="1">
                        <a:latin typeface="Cambria Math" panose="02040503050406030204" pitchFamily="18" charset="0"/>
                      </a:rPr>
                      <m:t>=</m:t>
                    </m:r>
                    <m:f>
                      <m:fPr>
                        <m:ctrlPr>
                          <a:rPr lang="en-US" i="1">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m:t>
                        </m:r>
                      </m:den>
                    </m:f>
                    <m:r>
                      <a:rPr lang="en-US" b="0" i="1" smtClean="0">
                        <a:latin typeface="Cambria Math" panose="02040503050406030204" pitchFamily="18" charset="0"/>
                      </a:rPr>
                      <m:t> </m:t>
                    </m:r>
                    <m:r>
                      <a:rPr lang="en-US" b="0" i="1" smtClean="0">
                        <a:latin typeface="Cambria Math" panose="02040503050406030204" pitchFamily="18" charset="0"/>
                      </a:rPr>
                      <m:t>𝑜𝑟</m:t>
                    </m:r>
                    <m:r>
                      <a:rPr lang="en-US" b="0" i="1" smtClean="0">
                        <a:latin typeface="Cambria Math" panose="02040503050406030204" pitchFamily="18" charset="0"/>
                      </a:rPr>
                      <m:t> 1 </m:t>
                    </m:r>
                    <m:r>
                      <a:rPr lang="en-US" b="0" i="1" smtClean="0">
                        <a:latin typeface="Cambria Math" panose="02040503050406030204" pitchFamily="18" charset="0"/>
                      </a:rPr>
                      <m:t>𝑡𝑜</m:t>
                    </m:r>
                    <m:r>
                      <a:rPr lang="en-US" b="0" i="1" smtClean="0">
                        <a:latin typeface="Cambria Math" panose="02040503050406030204" pitchFamily="18" charset="0"/>
                      </a:rPr>
                      <m:t>1</m:t>
                    </m:r>
                  </m:oMath>
                </a14:m>
                <a:endParaRPr lang="en-US" dirty="0"/>
              </a:p>
              <a:p>
                <a:r>
                  <a:rPr lang="en-US" dirty="0"/>
                  <a:t>Say </a:t>
                </a:r>
                <a14:m>
                  <m:oMath xmlns:m="http://schemas.openxmlformats.org/officeDocument/2006/math">
                    <m:r>
                      <a:rPr lang="en-US" i="1">
                        <a:latin typeface="Cambria Math" panose="02040503050406030204" pitchFamily="18" charset="0"/>
                      </a:rPr>
                      <m:t>𝑝</m:t>
                    </m:r>
                    <m:r>
                      <a:rPr lang="en-US" i="1">
                        <a:latin typeface="Cambria Math" panose="02040503050406030204" pitchFamily="18" charset="0"/>
                      </a:rPr>
                      <m:t>=0. 25</m:t>
                    </m:r>
                  </m:oMath>
                </a14:m>
                <a:r>
                  <a:rPr lang="en-US" dirty="0"/>
                  <a:t> then </a:t>
                </a:r>
                <a14:m>
                  <m:oMath xmlns:m="http://schemas.openxmlformats.org/officeDocument/2006/math">
                    <m:r>
                      <a:rPr lang="en-US" i="1">
                        <a:latin typeface="Cambria Math" panose="02040503050406030204" pitchFamily="18" charset="0"/>
                      </a:rPr>
                      <m:t>𝑜𝑑𝑑𝑠</m:t>
                    </m:r>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0.</m:t>
                        </m:r>
                        <m:r>
                          <a:rPr lang="en-US" b="0" i="1" smtClean="0">
                            <a:latin typeface="Cambria Math" panose="02040503050406030204" pitchFamily="18" charset="0"/>
                          </a:rPr>
                          <m:t>2</m:t>
                        </m:r>
                        <m:r>
                          <a:rPr lang="en-US" i="1">
                            <a:latin typeface="Cambria Math" panose="02040503050406030204" pitchFamily="18" charset="0"/>
                          </a:rPr>
                          <m:t>5</m:t>
                        </m:r>
                      </m:num>
                      <m:den>
                        <m:r>
                          <a:rPr lang="en-US" i="1">
                            <a:latin typeface="Cambria Math" panose="02040503050406030204" pitchFamily="18" charset="0"/>
                          </a:rPr>
                          <m:t>1−0.</m:t>
                        </m:r>
                        <m:r>
                          <a:rPr lang="en-US" b="0" i="1" smtClean="0">
                            <a:latin typeface="Cambria Math" panose="02040503050406030204" pitchFamily="18" charset="0"/>
                          </a:rPr>
                          <m:t>2</m:t>
                        </m:r>
                        <m:r>
                          <a:rPr lang="en-US" i="1">
                            <a:latin typeface="Cambria Math" panose="02040503050406030204" pitchFamily="18" charset="0"/>
                          </a:rPr>
                          <m:t>5</m:t>
                        </m:r>
                      </m:den>
                    </m:f>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0.</m:t>
                        </m:r>
                        <m:r>
                          <a:rPr lang="en-US" b="0" i="1" smtClean="0">
                            <a:latin typeface="Cambria Math" panose="02040503050406030204" pitchFamily="18" charset="0"/>
                          </a:rPr>
                          <m:t>2</m:t>
                        </m:r>
                        <m:r>
                          <a:rPr lang="en-US" i="1">
                            <a:latin typeface="Cambria Math" panose="02040503050406030204" pitchFamily="18" charset="0"/>
                          </a:rPr>
                          <m:t>5</m:t>
                        </m:r>
                      </m:num>
                      <m:den>
                        <m:r>
                          <a:rPr lang="en-US" i="1">
                            <a:latin typeface="Cambria Math" panose="02040503050406030204" pitchFamily="18" charset="0"/>
                          </a:rPr>
                          <m:t>0.</m:t>
                        </m:r>
                        <m:r>
                          <a:rPr lang="en-US" b="0" i="1" smtClean="0">
                            <a:latin typeface="Cambria Math" panose="02040503050406030204" pitchFamily="18" charset="0"/>
                          </a:rPr>
                          <m:t>7</m:t>
                        </m:r>
                        <m:r>
                          <a:rPr lang="en-US" i="1">
                            <a:latin typeface="Cambria Math" panose="02040503050406030204" pitchFamily="18" charset="0"/>
                          </a:rPr>
                          <m:t>5</m:t>
                        </m:r>
                      </m:den>
                    </m:f>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b="0" i="1" smtClean="0">
                            <a:latin typeface="Cambria Math" panose="02040503050406030204" pitchFamily="18" charset="0"/>
                          </a:rPr>
                          <m:t>3</m:t>
                        </m:r>
                      </m:den>
                    </m:f>
                    <m:r>
                      <a:rPr lang="en-US" i="1">
                        <a:latin typeface="Cambria Math" panose="02040503050406030204" pitchFamily="18" charset="0"/>
                      </a:rPr>
                      <m:t> </m:t>
                    </m:r>
                    <m:r>
                      <a:rPr lang="en-US" i="1">
                        <a:latin typeface="Cambria Math" panose="02040503050406030204" pitchFamily="18" charset="0"/>
                      </a:rPr>
                      <m:t>𝑜𝑟</m:t>
                    </m:r>
                    <m:r>
                      <a:rPr lang="en-US" i="1">
                        <a:latin typeface="Cambria Math" panose="02040503050406030204" pitchFamily="18" charset="0"/>
                      </a:rPr>
                      <m:t> 1 </m:t>
                    </m:r>
                    <m:r>
                      <a:rPr lang="en-US" i="1">
                        <a:latin typeface="Cambria Math" panose="02040503050406030204" pitchFamily="18" charset="0"/>
                      </a:rPr>
                      <m:t>𝑡𝑜</m:t>
                    </m:r>
                    <m:r>
                      <a:rPr lang="en-US" b="0" i="1" smtClean="0">
                        <a:latin typeface="Cambria Math" panose="02040503050406030204" pitchFamily="18" charset="0"/>
                      </a:rPr>
                      <m:t>3</m:t>
                    </m:r>
                  </m:oMath>
                </a14:m>
                <a:endParaRPr lang="en-US" dirty="0"/>
              </a:p>
              <a:p>
                <a:endParaRPr lang="en-US" dirty="0"/>
              </a:p>
            </p:txBody>
          </p:sp>
        </mc:Choice>
        <mc:Fallback xmlns="">
          <p:sp>
            <p:nvSpPr>
              <p:cNvPr id="3" name="Text Placeholder 2"/>
              <p:cNvSpPr>
                <a:spLocks noGrp="1" noRot="1" noChangeAspect="1" noMove="1" noResize="1" noEditPoints="1" noAdjustHandles="1" noChangeArrowheads="1" noChangeShapeType="1" noTextEdit="1"/>
              </p:cNvSpPr>
              <p:nvPr>
                <p:ph type="body" sz="quarter" idx="10"/>
              </p:nvPr>
            </p:nvSpPr>
            <p:spPr>
              <a:xfrm>
                <a:off x="811214" y="1686287"/>
                <a:ext cx="7534275" cy="2204246"/>
              </a:xfrm>
              <a:blipFill>
                <a:blip r:embed="rId2"/>
                <a:stretch>
                  <a:fillRect l="-1008"/>
                </a:stretch>
              </a:blipFill>
            </p:spPr>
            <p:txBody>
              <a:bodyPr/>
              <a:lstStyle/>
              <a:p>
                <a:r>
                  <a:rPr lang="en-US">
                    <a:noFill/>
                  </a:rPr>
                  <a:t> </a:t>
                </a:r>
              </a:p>
            </p:txBody>
          </p:sp>
        </mc:Fallback>
      </mc:AlternateContent>
    </p:spTree>
    <p:extLst>
      <p:ext uri="{BB962C8B-B14F-4D97-AF65-F5344CB8AC3E}">
        <p14:creationId xmlns:p14="http://schemas.microsoft.com/office/powerpoint/2010/main" val="93277624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Odds</a:t>
            </a:r>
          </a:p>
        </p:txBody>
      </p:sp>
      <p:pic>
        <p:nvPicPr>
          <p:cNvPr id="7" name="Picture 6">
            <a:extLst>
              <a:ext uri="{FF2B5EF4-FFF2-40B4-BE49-F238E27FC236}">
                <a16:creationId xmlns:a16="http://schemas.microsoft.com/office/drawing/2014/main" id="{145DE32C-31E1-BF43-83FA-181652C1C562}"/>
              </a:ext>
            </a:extLst>
          </p:cNvPr>
          <p:cNvPicPr>
            <a:picLocks noChangeAspect="1"/>
          </p:cNvPicPr>
          <p:nvPr/>
        </p:nvPicPr>
        <p:blipFill>
          <a:blip r:embed="rId3"/>
          <a:stretch>
            <a:fillRect/>
          </a:stretch>
        </p:blipFill>
        <p:spPr>
          <a:xfrm>
            <a:off x="1984135" y="1588770"/>
            <a:ext cx="5029200" cy="3098800"/>
          </a:xfrm>
          <a:prstGeom prst="rect">
            <a:avLst/>
          </a:prstGeom>
        </p:spPr>
      </p:pic>
    </p:spTree>
    <p:extLst>
      <p:ext uri="{BB962C8B-B14F-4D97-AF65-F5344CB8AC3E}">
        <p14:creationId xmlns:p14="http://schemas.microsoft.com/office/powerpoint/2010/main" val="69210517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Odds</a:t>
            </a:r>
          </a:p>
        </p:txBody>
      </p:sp>
      <mc:AlternateContent xmlns:mc="http://schemas.openxmlformats.org/markup-compatibility/2006" xmlns:a14="http://schemas.microsoft.com/office/drawing/2010/main">
        <mc:Choice Requires="a14">
          <p:sp>
            <p:nvSpPr>
              <p:cNvPr id="3" name="Text Placeholder 2"/>
              <p:cNvSpPr>
                <a:spLocks noGrp="1"/>
              </p:cNvSpPr>
              <p:nvPr>
                <p:ph type="body" sz="quarter" idx="10"/>
              </p:nvPr>
            </p:nvSpPr>
            <p:spPr>
              <a:xfrm>
                <a:off x="811214" y="1686287"/>
                <a:ext cx="7534275" cy="2204246"/>
              </a:xfrm>
            </p:spPr>
            <p:txBody>
              <a:bodyPr>
                <a:normAutofit/>
              </a:bodyPr>
              <a:lstStyle/>
              <a:p>
                <a:r>
                  <a:rPr lang="en-US" dirty="0"/>
                  <a:t>If we convert probability to odds, then the odds are always &gt; zero</a:t>
                </a:r>
              </a:p>
              <a:p>
                <a:r>
                  <a:rPr lang="en-US" dirty="0"/>
                  <a:t>For a linear model, we want our estimates to range from </a:t>
                </a:r>
                <a14:m>
                  <m:oMath xmlns:m="http://schemas.openxmlformats.org/officeDocument/2006/math">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m:t>
                    </m:r>
                  </m:oMath>
                </a14:m>
                <a:r>
                  <a:rPr lang="en-US" dirty="0"/>
                  <a:t> to </a:t>
                </a:r>
                <a14:m>
                  <m:oMath xmlns:m="http://schemas.openxmlformats.org/officeDocument/2006/math">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m:t>
                    </m:r>
                  </m:oMath>
                </a14:m>
                <a:endParaRPr lang="en-US" dirty="0"/>
              </a:p>
              <a:p>
                <a:endParaRPr lang="en-US" dirty="0"/>
              </a:p>
            </p:txBody>
          </p:sp>
        </mc:Choice>
        <mc:Fallback xmlns="">
          <p:sp>
            <p:nvSpPr>
              <p:cNvPr id="3" name="Text Placeholder 2"/>
              <p:cNvSpPr>
                <a:spLocks noGrp="1" noRot="1" noChangeAspect="1" noMove="1" noResize="1" noEditPoints="1" noAdjustHandles="1" noChangeArrowheads="1" noChangeShapeType="1" noTextEdit="1"/>
              </p:cNvSpPr>
              <p:nvPr>
                <p:ph type="body" sz="quarter" idx="10"/>
              </p:nvPr>
            </p:nvSpPr>
            <p:spPr>
              <a:xfrm>
                <a:off x="811214" y="1686287"/>
                <a:ext cx="7534275" cy="2204246"/>
              </a:xfrm>
              <a:blipFill>
                <a:blip r:embed="rId2"/>
                <a:stretch>
                  <a:fillRect l="-1008" r="-672"/>
                </a:stretch>
              </a:blipFill>
            </p:spPr>
            <p:txBody>
              <a:bodyPr/>
              <a:lstStyle/>
              <a:p>
                <a:r>
                  <a:rPr lang="en-US">
                    <a:noFill/>
                  </a:rPr>
                  <a:t> </a:t>
                </a:r>
              </a:p>
            </p:txBody>
          </p:sp>
        </mc:Fallback>
      </mc:AlternateContent>
    </p:spTree>
    <p:extLst>
      <p:ext uri="{BB962C8B-B14F-4D97-AF65-F5344CB8AC3E}">
        <p14:creationId xmlns:p14="http://schemas.microsoft.com/office/powerpoint/2010/main" val="91634781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 odds</a:t>
            </a:r>
          </a:p>
        </p:txBody>
      </p:sp>
      <mc:AlternateContent xmlns:mc="http://schemas.openxmlformats.org/markup-compatibility/2006" xmlns:a14="http://schemas.microsoft.com/office/drawing/2010/main">
        <mc:Choice Requires="a14">
          <p:sp>
            <p:nvSpPr>
              <p:cNvPr id="3" name="Text Placeholder 2"/>
              <p:cNvSpPr>
                <a:spLocks noGrp="1"/>
              </p:cNvSpPr>
              <p:nvPr>
                <p:ph type="body" sz="quarter" idx="10"/>
              </p:nvPr>
            </p:nvSpPr>
            <p:spPr>
              <a:xfrm>
                <a:off x="811214" y="1686287"/>
                <a:ext cx="7534275" cy="2204246"/>
              </a:xfrm>
            </p:spPr>
            <p:txBody>
              <a:bodyPr>
                <a:normAutofit fontScale="92500" lnSpcReduction="10000"/>
              </a:bodyPr>
              <a:lstStyle/>
              <a:p>
                <a:r>
                  <a:rPr lang="en-US" dirty="0"/>
                  <a:t>To solve this, we can take the logarithm of the odds to get our estimates on a scale </a:t>
                </a:r>
                <a14:m>
                  <m:oMath xmlns:m="http://schemas.openxmlformats.org/officeDocument/2006/math">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m:t>
                    </m:r>
                  </m:oMath>
                </a14:m>
                <a:r>
                  <a:rPr lang="en-US" dirty="0"/>
                  <a:t> to </a:t>
                </a:r>
                <a14:m>
                  <m:oMath xmlns:m="http://schemas.openxmlformats.org/officeDocument/2006/math">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m:t>
                    </m:r>
                  </m:oMath>
                </a14:m>
                <a:endParaRPr lang="en-US" dirty="0"/>
              </a:p>
              <a:p>
                <a:r>
                  <a:rPr lang="en-US" dirty="0"/>
                  <a:t>Logarithm of the odds is called the </a:t>
                </a:r>
                <a:r>
                  <a:rPr lang="en-US" b="1" dirty="0"/>
                  <a:t>logit</a:t>
                </a: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𝑙𝑜𝑔𝑖𝑡</m:t>
                      </m:r>
                      <m:d>
                        <m:dPr>
                          <m:ctrlPr>
                            <a:rPr lang="en-US" i="1">
                              <a:latin typeface="Cambria Math" panose="02040503050406030204" pitchFamily="18" charset="0"/>
                            </a:rPr>
                          </m:ctrlPr>
                        </m:dPr>
                        <m:e>
                          <m:r>
                            <a:rPr lang="en-US" i="1">
                              <a:latin typeface="Cambria Math" panose="02040503050406030204" pitchFamily="18" charset="0"/>
                            </a:rPr>
                            <m:t>𝑝</m:t>
                          </m:r>
                        </m:e>
                      </m:d>
                      <m:r>
                        <a:rPr lang="en-US" i="1">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d>
                            <m:dPr>
                              <m:ctrlPr>
                                <a:rPr lang="en-US" i="1">
                                  <a:latin typeface="Cambria Math" panose="02040503050406030204" pitchFamily="18" charset="0"/>
                                </a:rPr>
                              </m:ctrlPr>
                            </m:dPr>
                            <m:e>
                              <m:r>
                                <a:rPr lang="en-US" i="1">
                                  <a:latin typeface="Cambria Math" panose="02040503050406030204" pitchFamily="18" charset="0"/>
                                </a:rPr>
                                <m:t>𝑜𝑑𝑑𝑠</m:t>
                              </m:r>
                            </m:e>
                          </m:d>
                        </m:e>
                      </m:func>
                      <m:r>
                        <a:rPr lang="en-US" i="1">
                          <a:latin typeface="Cambria Math" panose="02040503050406030204" pitchFamily="18" charset="0"/>
                        </a:rPr>
                        <m:t>=</m:t>
                      </m:r>
                      <m:r>
                        <a:rPr lang="en-US" i="1">
                          <a:latin typeface="Cambria Math" panose="02040503050406030204" pitchFamily="18" charset="0"/>
                        </a:rPr>
                        <m:t>𝑙𝑜𝑔</m:t>
                      </m:r>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𝑝</m:t>
                              </m:r>
                            </m:num>
                            <m:den>
                              <m:r>
                                <a:rPr lang="en-US" i="1">
                                  <a:latin typeface="Cambria Math" panose="02040503050406030204" pitchFamily="18" charset="0"/>
                                </a:rPr>
                                <m:t>1−</m:t>
                              </m:r>
                              <m:r>
                                <a:rPr lang="en-US" i="1">
                                  <a:latin typeface="Cambria Math" panose="02040503050406030204" pitchFamily="18" charset="0"/>
                                </a:rPr>
                                <m:t>𝑝</m:t>
                              </m:r>
                            </m:den>
                          </m:f>
                        </m:e>
                      </m:d>
                    </m:oMath>
                  </m:oMathPara>
                </a14:m>
                <a:endParaRPr lang="en-US" dirty="0"/>
              </a:p>
            </p:txBody>
          </p:sp>
        </mc:Choice>
        <mc:Fallback xmlns="">
          <p:sp>
            <p:nvSpPr>
              <p:cNvPr id="3" name="Text Placeholder 2"/>
              <p:cNvSpPr>
                <a:spLocks noGrp="1" noRot="1" noChangeAspect="1" noMove="1" noResize="1" noEditPoints="1" noAdjustHandles="1" noChangeArrowheads="1" noChangeShapeType="1" noTextEdit="1"/>
              </p:cNvSpPr>
              <p:nvPr>
                <p:ph type="body" sz="quarter" idx="10"/>
              </p:nvPr>
            </p:nvSpPr>
            <p:spPr>
              <a:xfrm>
                <a:off x="811214" y="1686287"/>
                <a:ext cx="7534275" cy="2204246"/>
              </a:xfrm>
              <a:blipFill>
                <a:blip r:embed="rId2"/>
                <a:stretch>
                  <a:fillRect l="-840" b="-2857"/>
                </a:stretch>
              </a:blipFill>
            </p:spPr>
            <p:txBody>
              <a:bodyPr/>
              <a:lstStyle/>
              <a:p>
                <a:r>
                  <a:rPr lang="en-US">
                    <a:noFill/>
                  </a:rPr>
                  <a:t> </a:t>
                </a:r>
              </a:p>
            </p:txBody>
          </p:sp>
        </mc:Fallback>
      </mc:AlternateContent>
    </p:spTree>
    <p:extLst>
      <p:ext uri="{BB962C8B-B14F-4D97-AF65-F5344CB8AC3E}">
        <p14:creationId xmlns:p14="http://schemas.microsoft.com/office/powerpoint/2010/main" val="13724777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5" name="Rectangle 4" descr="Translucent white rectangle for quotes. " title="Translucent white rectangle for quotes. "/>
          <p:cNvSpPr/>
          <p:nvPr/>
        </p:nvSpPr>
        <p:spPr>
          <a:xfrm>
            <a:off x="1023021" y="794785"/>
            <a:ext cx="7114125" cy="3553931"/>
          </a:xfrm>
          <a:prstGeom prst="rect">
            <a:avLst/>
          </a:prstGeom>
          <a:solidFill>
            <a:schemeClr val="bg1">
              <a:alpha val="79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Lato Regular"/>
            </a:endParaRPr>
          </a:p>
        </p:txBody>
      </p:sp>
      <p:sp>
        <p:nvSpPr>
          <p:cNvPr id="6" name="TextBox 5"/>
          <p:cNvSpPr txBox="1"/>
          <p:nvPr/>
        </p:nvSpPr>
        <p:spPr>
          <a:xfrm>
            <a:off x="1528654" y="1486436"/>
            <a:ext cx="6114619" cy="1046440"/>
          </a:xfrm>
          <a:prstGeom prst="rect">
            <a:avLst/>
          </a:prstGeom>
          <a:noFill/>
        </p:spPr>
        <p:txBody>
          <a:bodyPr wrap="square" rtlCol="0">
            <a:spAutoFit/>
          </a:bodyPr>
          <a:lstStyle/>
          <a:p>
            <a:pPr marL="228600" indent="-173038"/>
            <a:r>
              <a:rPr lang="en-US" sz="4400" spc="20" dirty="0">
                <a:solidFill>
                  <a:schemeClr val="accent3"/>
                </a:solidFill>
                <a:latin typeface="Lato Regular"/>
                <a:cs typeface="Lato Regular"/>
              </a:rPr>
              <a:t>Statistical modeling</a:t>
            </a:r>
            <a:endParaRPr lang="en-US" spc="20" dirty="0">
              <a:solidFill>
                <a:schemeClr val="accent3"/>
              </a:solidFill>
              <a:latin typeface="Lato Regular"/>
              <a:cs typeface="Lato Regular"/>
            </a:endParaRPr>
          </a:p>
          <a:p>
            <a:endParaRPr lang="en-US" dirty="0">
              <a:solidFill>
                <a:schemeClr val="accent3"/>
              </a:solidFill>
              <a:latin typeface="Lato Regular"/>
              <a:cs typeface="Lato Regular"/>
            </a:endParaRPr>
          </a:p>
        </p:txBody>
      </p:sp>
    </p:spTree>
    <p:extLst>
      <p:ext uri="{BB962C8B-B14F-4D97-AF65-F5344CB8AC3E}">
        <p14:creationId xmlns:p14="http://schemas.microsoft.com/office/powerpoint/2010/main" val="423016591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Logit</a:t>
            </a:r>
          </a:p>
        </p:txBody>
      </p:sp>
      <p:pic>
        <p:nvPicPr>
          <p:cNvPr id="7" name="Picture 6">
            <a:extLst>
              <a:ext uri="{FF2B5EF4-FFF2-40B4-BE49-F238E27FC236}">
                <a16:creationId xmlns:a16="http://schemas.microsoft.com/office/drawing/2014/main" id="{5DC4C6B3-4B1F-BE4A-9DE9-C2E8FF5C870C}"/>
              </a:ext>
            </a:extLst>
          </p:cNvPr>
          <p:cNvPicPr>
            <a:picLocks noChangeAspect="1"/>
          </p:cNvPicPr>
          <p:nvPr/>
        </p:nvPicPr>
        <p:blipFill>
          <a:blip r:embed="rId3"/>
          <a:stretch>
            <a:fillRect/>
          </a:stretch>
        </p:blipFill>
        <p:spPr>
          <a:xfrm>
            <a:off x="1984135" y="1588770"/>
            <a:ext cx="5029200" cy="3098800"/>
          </a:xfrm>
          <a:prstGeom prst="rect">
            <a:avLst/>
          </a:prstGeom>
        </p:spPr>
      </p:pic>
    </p:spTree>
    <p:extLst>
      <p:ext uri="{BB962C8B-B14F-4D97-AF65-F5344CB8AC3E}">
        <p14:creationId xmlns:p14="http://schemas.microsoft.com/office/powerpoint/2010/main" val="412066669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Logit</a:t>
            </a:r>
          </a:p>
        </p:txBody>
      </p:sp>
      <mc:AlternateContent xmlns:mc="http://schemas.openxmlformats.org/markup-compatibility/2006" xmlns:a14="http://schemas.microsoft.com/office/drawing/2010/main">
        <mc:Choice Requires="a14">
          <p:sp>
            <p:nvSpPr>
              <p:cNvPr id="3" name="Text Placeholder 2"/>
              <p:cNvSpPr>
                <a:spLocks noGrp="1"/>
              </p:cNvSpPr>
              <p:nvPr>
                <p:ph type="body" sz="quarter" idx="10"/>
              </p:nvPr>
            </p:nvSpPr>
            <p:spPr>
              <a:xfrm>
                <a:off x="811214" y="1686287"/>
                <a:ext cx="7534275" cy="2204246"/>
              </a:xfrm>
            </p:spPr>
            <p:txBody>
              <a:bodyPr>
                <a:normAutofit/>
              </a:bodyPr>
              <a:lstStyle/>
              <a:p>
                <a:r>
                  <a:rPr lang="en-US" dirty="0"/>
                  <a:t>By taking the log odds (logit) of the probability, our estimates on a scale </a:t>
                </a:r>
                <a14:m>
                  <m:oMath xmlns:m="http://schemas.openxmlformats.org/officeDocument/2006/math">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m:t>
                    </m:r>
                  </m:oMath>
                </a14:m>
                <a:r>
                  <a:rPr lang="en-US" dirty="0"/>
                  <a:t> to </a:t>
                </a:r>
                <a14:m>
                  <m:oMath xmlns:m="http://schemas.openxmlformats.org/officeDocument/2006/math">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m:t>
                    </m:r>
                  </m:oMath>
                </a14:m>
                <a:endParaRPr lang="en-US" dirty="0"/>
              </a:p>
              <a:p>
                <a:endParaRPr lang="en-US" dirty="0"/>
              </a:p>
            </p:txBody>
          </p:sp>
        </mc:Choice>
        <mc:Fallback xmlns="">
          <p:sp>
            <p:nvSpPr>
              <p:cNvPr id="3" name="Text Placeholder 2"/>
              <p:cNvSpPr>
                <a:spLocks noGrp="1" noRot="1" noChangeAspect="1" noMove="1" noResize="1" noEditPoints="1" noAdjustHandles="1" noChangeArrowheads="1" noChangeShapeType="1" noTextEdit="1"/>
              </p:cNvSpPr>
              <p:nvPr>
                <p:ph type="body" sz="quarter" idx="10"/>
              </p:nvPr>
            </p:nvSpPr>
            <p:spPr>
              <a:xfrm>
                <a:off x="811214" y="1686287"/>
                <a:ext cx="7534275" cy="2204246"/>
              </a:xfrm>
              <a:blipFill>
                <a:blip r:embed="rId2"/>
                <a:stretch>
                  <a:fillRect l="-1008"/>
                </a:stretch>
              </a:blipFill>
            </p:spPr>
            <p:txBody>
              <a:bodyPr/>
              <a:lstStyle/>
              <a:p>
                <a:r>
                  <a:rPr lang="en-US">
                    <a:noFill/>
                  </a:rPr>
                  <a:t> </a:t>
                </a:r>
              </a:p>
            </p:txBody>
          </p:sp>
        </mc:Fallback>
      </mc:AlternateContent>
    </p:spTree>
    <p:extLst>
      <p:ext uri="{BB962C8B-B14F-4D97-AF65-F5344CB8AC3E}">
        <p14:creationId xmlns:p14="http://schemas.microsoft.com/office/powerpoint/2010/main" val="275586669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Logistic regression model</a:t>
            </a:r>
          </a:p>
        </p:txBody>
      </p:sp>
      <mc:AlternateContent xmlns:mc="http://schemas.openxmlformats.org/markup-compatibility/2006" xmlns:a14="http://schemas.microsoft.com/office/drawing/2010/main">
        <mc:Choice Requires="a14">
          <p:sp>
            <p:nvSpPr>
              <p:cNvPr id="3" name="Text Placeholder 2"/>
              <p:cNvSpPr>
                <a:spLocks noGrp="1"/>
              </p:cNvSpPr>
              <p:nvPr>
                <p:ph type="body" sz="quarter" idx="10"/>
              </p:nvPr>
            </p:nvSpPr>
            <p:spPr>
              <a:xfrm>
                <a:off x="811214" y="1686287"/>
                <a:ext cx="7534275" cy="2204246"/>
              </a:xfrm>
            </p:spPr>
            <p:txBody>
              <a:bodyPr>
                <a:normAutofit fontScale="70000" lnSpcReduction="20000"/>
              </a:bodyPr>
              <a:lstStyle/>
              <a:p>
                <a:pPr marL="0" indent="0">
                  <a:buNone/>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𝑙𝑜𝑔</m:t>
                      </m:r>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𝑝</m:t>
                              </m:r>
                            </m:num>
                            <m:den>
                              <m:r>
                                <a:rPr lang="en-US" i="1">
                                  <a:latin typeface="Cambria Math" panose="02040503050406030204" pitchFamily="18" charset="0"/>
                                </a:rPr>
                                <m:t>1−</m:t>
                              </m:r>
                              <m:r>
                                <a:rPr lang="en-US" i="1">
                                  <a:latin typeface="Cambria Math" panose="02040503050406030204" pitchFamily="18" charset="0"/>
                                </a:rPr>
                                <m:t>𝑝</m:t>
                              </m:r>
                            </m:den>
                          </m:f>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2</m:t>
                          </m:r>
                        </m:sub>
                      </m:sSub>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𝑥</m:t>
                          </m:r>
                        </m:e>
                        <m:sub>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𝑘</m:t>
                          </m:r>
                        </m:sub>
                      </m:sSub>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𝑥</m:t>
                          </m:r>
                        </m:e>
                        <m:sub>
                          <m:r>
                            <a:rPr lang="en-US" i="1">
                              <a:latin typeface="Cambria Math" panose="02040503050406030204" pitchFamily="18" charset="0"/>
                            </a:rPr>
                            <m:t>𝑘</m:t>
                          </m:r>
                        </m:sub>
                      </m:sSub>
                    </m:oMath>
                  </m:oMathPara>
                </a14:m>
                <a:endParaRPr lang="en-US" dirty="0"/>
              </a:p>
              <a:p>
                <a:endParaRPr lang="en-US" dirty="0"/>
              </a:p>
              <a:p>
                <a:r>
                  <a:rPr lang="en-US" dirty="0"/>
                  <a:t>Random component follows a binomial distribution</a:t>
                </a:r>
              </a:p>
              <a:p>
                <a:r>
                  <a:rPr lang="en-US" dirty="0"/>
                  <a:t>Systematic component</a:t>
                </a:r>
              </a:p>
              <a:p>
                <a:r>
                  <a:rPr lang="en-US" dirty="0"/>
                  <a:t>Link function: logit link</a:t>
                </a:r>
              </a:p>
            </p:txBody>
          </p:sp>
        </mc:Choice>
        <mc:Fallback xmlns="">
          <p:sp>
            <p:nvSpPr>
              <p:cNvPr id="3" name="Text Placeholder 2"/>
              <p:cNvSpPr>
                <a:spLocks noGrp="1" noRot="1" noChangeAspect="1" noMove="1" noResize="1" noEditPoints="1" noAdjustHandles="1" noChangeArrowheads="1" noChangeShapeType="1" noTextEdit="1"/>
              </p:cNvSpPr>
              <p:nvPr>
                <p:ph type="body" sz="quarter" idx="10"/>
              </p:nvPr>
            </p:nvSpPr>
            <p:spPr>
              <a:xfrm>
                <a:off x="811214" y="1686287"/>
                <a:ext cx="7534275" cy="2204246"/>
              </a:xfrm>
              <a:blipFill>
                <a:blip r:embed="rId2"/>
                <a:stretch>
                  <a:fillRect l="-336"/>
                </a:stretch>
              </a:blipFill>
            </p:spPr>
            <p:txBody>
              <a:bodyPr/>
              <a:lstStyle/>
              <a:p>
                <a:r>
                  <a:rPr lang="en-US">
                    <a:noFill/>
                  </a:rPr>
                  <a:t> </a:t>
                </a:r>
              </a:p>
            </p:txBody>
          </p:sp>
        </mc:Fallback>
      </mc:AlternateContent>
    </p:spTree>
    <p:extLst>
      <p:ext uri="{BB962C8B-B14F-4D97-AF65-F5344CB8AC3E}">
        <p14:creationId xmlns:p14="http://schemas.microsoft.com/office/powerpoint/2010/main" val="146531290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Logistic regression model</a:t>
            </a:r>
          </a:p>
        </p:txBody>
      </p:sp>
      <mc:AlternateContent xmlns:mc="http://schemas.openxmlformats.org/markup-compatibility/2006" xmlns:a14="http://schemas.microsoft.com/office/drawing/2010/main">
        <mc:Choice Requires="a14">
          <p:sp>
            <p:nvSpPr>
              <p:cNvPr id="3" name="Text Placeholder 2"/>
              <p:cNvSpPr>
                <a:spLocks noGrp="1"/>
              </p:cNvSpPr>
              <p:nvPr>
                <p:ph type="body" sz="quarter" idx="10"/>
              </p:nvPr>
            </p:nvSpPr>
            <p:spPr>
              <a:xfrm>
                <a:off x="811214" y="1686286"/>
                <a:ext cx="7534275" cy="2616355"/>
              </a:xfrm>
            </p:spPr>
            <p:txBody>
              <a:bodyPr>
                <a:normAutofit fontScale="92500" lnSpcReduction="20000"/>
              </a:bodyPr>
              <a:lstStyle/>
              <a:p>
                <a:r>
                  <a:rPr lang="en-US" dirty="0"/>
                  <a:t>Units are in log-odds</a:t>
                </a:r>
              </a:p>
              <a:p>
                <a:r>
                  <a:rPr lang="en-US" dirty="0"/>
                  <a:t>In linear regression, a coefficient (</a:t>
                </a:r>
                <a14:m>
                  <m:oMath xmlns:m="http://schemas.openxmlformats.org/officeDocument/2006/math">
                    <m:r>
                      <a:rPr lang="en-US" i="1">
                        <a:latin typeface="Cambria Math" panose="02040503050406030204" pitchFamily="18" charset="0"/>
                        <a:ea typeface="Cambria Math" panose="02040503050406030204" pitchFamily="18" charset="0"/>
                      </a:rPr>
                      <m:t>𝛽</m:t>
                    </m:r>
                  </m:oMath>
                </a14:m>
                <a:r>
                  <a:rPr lang="en-US" dirty="0"/>
                  <a:t>) is the change in the outcome for a unit change in the predictor.</a:t>
                </a:r>
              </a:p>
              <a:p>
                <a:r>
                  <a:rPr lang="en-US" dirty="0"/>
                  <a:t>In logistic regression, a coefficient is the </a:t>
                </a:r>
                <a:r>
                  <a:rPr lang="en-US" b="1" dirty="0"/>
                  <a:t>change in log-odds of the outcome </a:t>
                </a:r>
                <a:r>
                  <a:rPr lang="en-US" dirty="0"/>
                  <a:t>being 1 for a unit change in the predictor.</a:t>
                </a:r>
              </a:p>
              <a:p>
                <a:endParaRPr lang="en-US" dirty="0"/>
              </a:p>
            </p:txBody>
          </p:sp>
        </mc:Choice>
        <mc:Fallback xmlns="">
          <p:sp>
            <p:nvSpPr>
              <p:cNvPr id="3" name="Text Placeholder 2"/>
              <p:cNvSpPr>
                <a:spLocks noGrp="1" noRot="1" noChangeAspect="1" noMove="1" noResize="1" noEditPoints="1" noAdjustHandles="1" noChangeArrowheads="1" noChangeShapeType="1" noTextEdit="1"/>
              </p:cNvSpPr>
              <p:nvPr>
                <p:ph type="body" sz="quarter" idx="10"/>
              </p:nvPr>
            </p:nvSpPr>
            <p:spPr>
              <a:xfrm>
                <a:off x="811214" y="1686286"/>
                <a:ext cx="7534275" cy="2616355"/>
              </a:xfrm>
              <a:blipFill>
                <a:blip r:embed="rId2"/>
                <a:stretch>
                  <a:fillRect l="-840" t="-966" r="-1681"/>
                </a:stretch>
              </a:blipFill>
            </p:spPr>
            <p:txBody>
              <a:bodyPr/>
              <a:lstStyle/>
              <a:p>
                <a:r>
                  <a:rPr lang="en-US">
                    <a:noFill/>
                  </a:rPr>
                  <a:t> </a:t>
                </a:r>
              </a:p>
            </p:txBody>
          </p:sp>
        </mc:Fallback>
      </mc:AlternateContent>
    </p:spTree>
    <p:extLst>
      <p:ext uri="{BB962C8B-B14F-4D97-AF65-F5344CB8AC3E}">
        <p14:creationId xmlns:p14="http://schemas.microsoft.com/office/powerpoint/2010/main" val="294153472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Logistic regression model</a:t>
            </a:r>
          </a:p>
        </p:txBody>
      </p:sp>
      <mc:AlternateContent xmlns:mc="http://schemas.openxmlformats.org/markup-compatibility/2006" xmlns:a14="http://schemas.microsoft.com/office/drawing/2010/main">
        <mc:Choice Requires="a14">
          <p:sp>
            <p:nvSpPr>
              <p:cNvPr id="3" name="Text Placeholder 2"/>
              <p:cNvSpPr>
                <a:spLocks noGrp="1"/>
              </p:cNvSpPr>
              <p:nvPr>
                <p:ph type="body" sz="quarter" idx="10"/>
              </p:nvPr>
            </p:nvSpPr>
            <p:spPr>
              <a:xfrm>
                <a:off x="811214" y="1686287"/>
                <a:ext cx="7534275" cy="2204246"/>
              </a:xfrm>
            </p:spPr>
            <p:txBody>
              <a:bodyPr>
                <a:normAutofit fontScale="92500"/>
              </a:bodyPr>
              <a:lstStyle/>
              <a:p>
                <a:r>
                  <a:rPr lang="en-US" dirty="0"/>
                  <a:t>Change in log-odds is the same as the ratio of odds.</a:t>
                </a:r>
              </a:p>
              <a:p>
                <a:r>
                  <a:rPr lang="en-US" dirty="0"/>
                  <a:t>To get an odds ratio, need to transform the log-odds.</a:t>
                </a:r>
              </a:p>
              <a:p>
                <a:r>
                  <a:rPr lang="en-US" dirty="0"/>
                  <a:t>Exponentiate the estimated model coefficient</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𝑂𝑑𝑑𝑠</m:t>
                      </m:r>
                      <m:r>
                        <a:rPr lang="en-US" b="0" i="1" smtClean="0">
                          <a:latin typeface="Cambria Math" panose="02040503050406030204" pitchFamily="18" charset="0"/>
                        </a:rPr>
                        <m:t> </m:t>
                      </m:r>
                      <m:r>
                        <a:rPr lang="en-US" b="0" i="1" smtClean="0">
                          <a:latin typeface="Cambria Math" panose="02040503050406030204" pitchFamily="18" charset="0"/>
                        </a:rPr>
                        <m:t>𝑟𝑎𝑡𝑖𝑜</m:t>
                      </m:r>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exp</m:t>
                          </m:r>
                        </m:fName>
                        <m:e>
                          <m:d>
                            <m:dPr>
                              <m:ctrlPr>
                                <a:rPr lang="en-US" b="0" i="1" smtClean="0">
                                  <a:latin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𝛽</m:t>
                              </m:r>
                            </m:e>
                          </m:d>
                        </m:e>
                      </m:func>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𝑒</m:t>
                          </m:r>
                        </m:e>
                        <m:sup>
                          <m:r>
                            <a:rPr lang="en-US" b="0" i="1" smtClean="0">
                              <a:latin typeface="Cambria Math" panose="02040503050406030204" pitchFamily="18" charset="0"/>
                              <a:ea typeface="Cambria Math" panose="02040503050406030204" pitchFamily="18" charset="0"/>
                            </a:rPr>
                            <m:t>𝛽</m:t>
                          </m:r>
                        </m:sup>
                      </m:sSup>
                    </m:oMath>
                  </m:oMathPara>
                </a14:m>
                <a:endParaRPr lang="en-US" dirty="0"/>
              </a:p>
              <a:p>
                <a:endParaRPr lang="en-US" dirty="0"/>
              </a:p>
            </p:txBody>
          </p:sp>
        </mc:Choice>
        <mc:Fallback xmlns="">
          <p:sp>
            <p:nvSpPr>
              <p:cNvPr id="3" name="Text Placeholder 2"/>
              <p:cNvSpPr>
                <a:spLocks noGrp="1" noRot="1" noChangeAspect="1" noMove="1" noResize="1" noEditPoints="1" noAdjustHandles="1" noChangeArrowheads="1" noChangeShapeType="1" noTextEdit="1"/>
              </p:cNvSpPr>
              <p:nvPr>
                <p:ph type="body" sz="quarter" idx="10"/>
              </p:nvPr>
            </p:nvSpPr>
            <p:spPr>
              <a:xfrm>
                <a:off x="811214" y="1686287"/>
                <a:ext cx="7534275" cy="2204246"/>
              </a:xfrm>
              <a:blipFill>
                <a:blip r:embed="rId2"/>
                <a:stretch>
                  <a:fillRect l="-840" r="-168"/>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427F7691-492C-824F-8FB9-EA1E6995AF7A}"/>
              </a:ext>
            </a:extLst>
          </p:cNvPr>
          <p:cNvSpPr txBox="1"/>
          <p:nvPr/>
        </p:nvSpPr>
        <p:spPr>
          <a:xfrm>
            <a:off x="1481470" y="4479851"/>
            <a:ext cx="5826642" cy="307777"/>
          </a:xfrm>
          <a:prstGeom prst="rect">
            <a:avLst/>
          </a:prstGeom>
          <a:noFill/>
        </p:spPr>
        <p:txBody>
          <a:bodyPr wrap="square" rtlCol="0">
            <a:spAutoFit/>
          </a:bodyPr>
          <a:lstStyle/>
          <a:p>
            <a:r>
              <a:rPr lang="en-US" sz="1400" dirty="0">
                <a:hlinkClick r:id="rId3"/>
              </a:rPr>
              <a:t>https://</a:t>
            </a:r>
            <a:r>
              <a:rPr lang="en-US" sz="1400" dirty="0" err="1">
                <a:hlinkClick r:id="rId3"/>
              </a:rPr>
              <a:t>benwhalley.github.io</a:t>
            </a:r>
            <a:r>
              <a:rPr lang="en-US" sz="1400" dirty="0">
                <a:hlinkClick r:id="rId3"/>
              </a:rPr>
              <a:t>/just-enough-r/link-</a:t>
            </a:r>
            <a:r>
              <a:rPr lang="en-US" sz="1400" dirty="0" err="1">
                <a:hlinkClick r:id="rId3"/>
              </a:rPr>
              <a:t>functions.html</a:t>
            </a:r>
            <a:endParaRPr lang="en-US" sz="1400" dirty="0"/>
          </a:p>
        </p:txBody>
      </p:sp>
    </p:spTree>
    <p:extLst>
      <p:ext uri="{BB962C8B-B14F-4D97-AF65-F5344CB8AC3E}">
        <p14:creationId xmlns:p14="http://schemas.microsoft.com/office/powerpoint/2010/main" val="105402486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5" name="Rectangle 4" descr="Translucent white rectangle for quotes. " title="Translucent white rectangle for quotes. "/>
          <p:cNvSpPr/>
          <p:nvPr/>
        </p:nvSpPr>
        <p:spPr>
          <a:xfrm>
            <a:off x="1023021" y="794785"/>
            <a:ext cx="7114125" cy="3553931"/>
          </a:xfrm>
          <a:prstGeom prst="rect">
            <a:avLst/>
          </a:prstGeom>
          <a:solidFill>
            <a:schemeClr val="bg1">
              <a:alpha val="79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Lato Regular"/>
            </a:endParaRPr>
          </a:p>
        </p:txBody>
      </p:sp>
      <p:sp>
        <p:nvSpPr>
          <p:cNvPr id="6" name="TextBox 5"/>
          <p:cNvSpPr txBox="1"/>
          <p:nvPr/>
        </p:nvSpPr>
        <p:spPr>
          <a:xfrm>
            <a:off x="1528654" y="1486436"/>
            <a:ext cx="6114619" cy="1723549"/>
          </a:xfrm>
          <a:prstGeom prst="rect">
            <a:avLst/>
          </a:prstGeom>
          <a:noFill/>
        </p:spPr>
        <p:txBody>
          <a:bodyPr wrap="square" rtlCol="0">
            <a:spAutoFit/>
          </a:bodyPr>
          <a:lstStyle/>
          <a:p>
            <a:pPr marL="228600" indent="-173038"/>
            <a:r>
              <a:rPr lang="en-US" sz="4400" spc="20" dirty="0">
                <a:solidFill>
                  <a:schemeClr val="accent3"/>
                </a:solidFill>
                <a:latin typeface="Lato Regular"/>
                <a:cs typeface="Lato Regular"/>
              </a:rPr>
              <a:t>Simple logistic regression</a:t>
            </a:r>
            <a:endParaRPr lang="en-US" spc="20" dirty="0">
              <a:solidFill>
                <a:schemeClr val="accent3"/>
              </a:solidFill>
              <a:latin typeface="Lato Regular"/>
              <a:cs typeface="Lato Regular"/>
            </a:endParaRPr>
          </a:p>
          <a:p>
            <a:endParaRPr lang="en-US" dirty="0">
              <a:solidFill>
                <a:schemeClr val="accent3"/>
              </a:solidFill>
              <a:latin typeface="Lato Regular"/>
              <a:cs typeface="Lato Regular"/>
            </a:endParaRPr>
          </a:p>
        </p:txBody>
      </p:sp>
    </p:spTree>
    <p:extLst>
      <p:ext uri="{BB962C8B-B14F-4D97-AF65-F5344CB8AC3E}">
        <p14:creationId xmlns:p14="http://schemas.microsoft.com/office/powerpoint/2010/main" val="310596457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Hip fracture study</a:t>
            </a:r>
          </a:p>
        </p:txBody>
      </p:sp>
      <p:sp>
        <p:nvSpPr>
          <p:cNvPr id="3" name="Text Placeholder 2"/>
          <p:cNvSpPr>
            <a:spLocks noGrp="1"/>
          </p:cNvSpPr>
          <p:nvPr>
            <p:ph type="body" sz="quarter" idx="10"/>
          </p:nvPr>
        </p:nvSpPr>
        <p:spPr>
          <a:xfrm>
            <a:off x="811214" y="1686287"/>
            <a:ext cx="7534275" cy="2204246"/>
          </a:xfrm>
        </p:spPr>
        <p:txBody>
          <a:bodyPr>
            <a:normAutofit/>
          </a:bodyPr>
          <a:lstStyle/>
          <a:p>
            <a:r>
              <a:rPr lang="en-US" dirty="0"/>
              <a:t>A study to examine the relationship between hip fracture with age, sex, BMI, and bone mineral density (bone densitometries).</a:t>
            </a:r>
          </a:p>
          <a:p>
            <a:endParaRPr lang="en-US" dirty="0"/>
          </a:p>
        </p:txBody>
      </p:sp>
      <p:sp>
        <p:nvSpPr>
          <p:cNvPr id="4" name="TextBox 3">
            <a:extLst>
              <a:ext uri="{FF2B5EF4-FFF2-40B4-BE49-F238E27FC236}">
                <a16:creationId xmlns:a16="http://schemas.microsoft.com/office/drawing/2014/main" id="{F64B8EC5-F400-C049-A38D-3BE57CC44CDB}"/>
              </a:ext>
            </a:extLst>
          </p:cNvPr>
          <p:cNvSpPr txBox="1"/>
          <p:nvPr/>
        </p:nvSpPr>
        <p:spPr>
          <a:xfrm>
            <a:off x="893135" y="4411980"/>
            <a:ext cx="6868631" cy="276999"/>
          </a:xfrm>
          <a:prstGeom prst="rect">
            <a:avLst/>
          </a:prstGeom>
          <a:noFill/>
        </p:spPr>
        <p:txBody>
          <a:bodyPr wrap="square" rtlCol="0">
            <a:spAutoFit/>
          </a:bodyPr>
          <a:lstStyle/>
          <a:p>
            <a:r>
              <a:rPr lang="en-US" sz="1200" dirty="0">
                <a:hlinkClick r:id="rId2"/>
              </a:rPr>
              <a:t>https://</a:t>
            </a:r>
            <a:r>
              <a:rPr lang="en-US" sz="1200" dirty="0" err="1">
                <a:hlinkClick r:id="rId2"/>
              </a:rPr>
              <a:t>bookdown.org</a:t>
            </a:r>
            <a:r>
              <a:rPr lang="en-US" sz="1200" dirty="0">
                <a:hlinkClick r:id="rId2"/>
              </a:rPr>
              <a:t>/</a:t>
            </a:r>
            <a:r>
              <a:rPr lang="en-US" sz="1200" dirty="0" err="1">
                <a:hlinkClick r:id="rId2"/>
              </a:rPr>
              <a:t>tpinto_home</a:t>
            </a:r>
            <a:r>
              <a:rPr lang="en-US" sz="1200" dirty="0">
                <a:hlinkClick r:id="rId2"/>
              </a:rPr>
              <a:t>/Regression-and-Classification/#datasets-used-in-the-examples</a:t>
            </a:r>
            <a:endParaRPr lang="en-US" sz="1200" dirty="0"/>
          </a:p>
        </p:txBody>
      </p:sp>
    </p:spTree>
    <p:extLst>
      <p:ext uri="{BB962C8B-B14F-4D97-AF65-F5344CB8AC3E}">
        <p14:creationId xmlns:p14="http://schemas.microsoft.com/office/powerpoint/2010/main" val="158307144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Hip fracture study</a:t>
            </a:r>
          </a:p>
        </p:txBody>
      </p:sp>
      <p:sp>
        <p:nvSpPr>
          <p:cNvPr id="3" name="Text Placeholder 2"/>
          <p:cNvSpPr>
            <a:spLocks noGrp="1"/>
          </p:cNvSpPr>
          <p:nvPr>
            <p:ph type="body" sz="quarter" idx="10"/>
          </p:nvPr>
        </p:nvSpPr>
        <p:spPr>
          <a:xfrm>
            <a:off x="811214" y="1686286"/>
            <a:ext cx="7534275" cy="2725693"/>
          </a:xfrm>
        </p:spPr>
        <p:txBody>
          <a:bodyPr>
            <a:normAutofit fontScale="47500" lnSpcReduction="20000"/>
          </a:bodyPr>
          <a:lstStyle/>
          <a:p>
            <a:r>
              <a:rPr lang="en-US" dirty="0"/>
              <a:t>id: subject ID</a:t>
            </a:r>
          </a:p>
          <a:p>
            <a:r>
              <a:rPr lang="en-US" dirty="0"/>
              <a:t>age: subject age in years</a:t>
            </a:r>
          </a:p>
          <a:p>
            <a:r>
              <a:rPr lang="en-US" dirty="0"/>
              <a:t>sex: biological sex (Female/Male)</a:t>
            </a:r>
          </a:p>
          <a:p>
            <a:r>
              <a:rPr lang="en-US" dirty="0"/>
              <a:t>fracture: hip fracture (Fracture/</a:t>
            </a:r>
            <a:r>
              <a:rPr lang="en-US" dirty="0" err="1"/>
              <a:t>Nofracture</a:t>
            </a:r>
            <a:r>
              <a:rPr lang="en-US" dirty="0"/>
              <a:t>)</a:t>
            </a:r>
          </a:p>
          <a:p>
            <a:r>
              <a:rPr lang="en-US" dirty="0" err="1"/>
              <a:t>weight_kg</a:t>
            </a:r>
            <a:r>
              <a:rPr lang="en-US" dirty="0"/>
              <a:t>: weight in kg</a:t>
            </a:r>
          </a:p>
          <a:p>
            <a:r>
              <a:rPr lang="en-US" dirty="0" err="1"/>
              <a:t>height_cm</a:t>
            </a:r>
            <a:r>
              <a:rPr lang="en-US" dirty="0"/>
              <a:t>: height in cm</a:t>
            </a:r>
          </a:p>
          <a:p>
            <a:r>
              <a:rPr lang="en-US" dirty="0"/>
              <a:t>medication: prescribed medications</a:t>
            </a:r>
          </a:p>
          <a:p>
            <a:r>
              <a:rPr lang="en-US" dirty="0" err="1"/>
              <a:t>waiting_time</a:t>
            </a:r>
            <a:r>
              <a:rPr lang="en-US" dirty="0"/>
              <a:t>: time the subject waited for the densitometry (in minutes)</a:t>
            </a:r>
          </a:p>
          <a:p>
            <a:r>
              <a:rPr lang="en-US" dirty="0" err="1"/>
              <a:t>bmd</a:t>
            </a:r>
            <a:r>
              <a:rPr lang="en-US" dirty="0"/>
              <a:t>: bone mineral density measure in the hip</a:t>
            </a:r>
          </a:p>
          <a:p>
            <a:r>
              <a:rPr lang="en-US" dirty="0" err="1"/>
              <a:t>bmi</a:t>
            </a:r>
            <a:r>
              <a:rPr lang="en-US" dirty="0"/>
              <a:t>: calculated body mass index</a:t>
            </a:r>
          </a:p>
          <a:p>
            <a:r>
              <a:rPr lang="en-US" dirty="0" err="1"/>
              <a:t>bmi_c</a:t>
            </a:r>
            <a:r>
              <a:rPr lang="en-US" dirty="0"/>
              <a:t>: Body mass index category (Underweight, Healthy, Overweight, Obese) </a:t>
            </a:r>
          </a:p>
          <a:p>
            <a:endParaRPr lang="en-US" dirty="0"/>
          </a:p>
        </p:txBody>
      </p:sp>
      <p:sp>
        <p:nvSpPr>
          <p:cNvPr id="4" name="TextBox 3">
            <a:extLst>
              <a:ext uri="{FF2B5EF4-FFF2-40B4-BE49-F238E27FC236}">
                <a16:creationId xmlns:a16="http://schemas.microsoft.com/office/drawing/2014/main" id="{F64B8EC5-F400-C049-A38D-3BE57CC44CDB}"/>
              </a:ext>
            </a:extLst>
          </p:cNvPr>
          <p:cNvSpPr txBox="1"/>
          <p:nvPr/>
        </p:nvSpPr>
        <p:spPr>
          <a:xfrm>
            <a:off x="893135" y="4411980"/>
            <a:ext cx="6868631" cy="276999"/>
          </a:xfrm>
          <a:prstGeom prst="rect">
            <a:avLst/>
          </a:prstGeom>
          <a:noFill/>
        </p:spPr>
        <p:txBody>
          <a:bodyPr wrap="square" rtlCol="0">
            <a:spAutoFit/>
          </a:bodyPr>
          <a:lstStyle/>
          <a:p>
            <a:r>
              <a:rPr lang="en-US" sz="1200" dirty="0">
                <a:hlinkClick r:id="rId3"/>
              </a:rPr>
              <a:t>https://</a:t>
            </a:r>
            <a:r>
              <a:rPr lang="en-US" sz="1200" dirty="0" err="1">
                <a:hlinkClick r:id="rId3"/>
              </a:rPr>
              <a:t>bookdown.org</a:t>
            </a:r>
            <a:r>
              <a:rPr lang="en-US" sz="1200" dirty="0">
                <a:hlinkClick r:id="rId3"/>
              </a:rPr>
              <a:t>/</a:t>
            </a:r>
            <a:r>
              <a:rPr lang="en-US" sz="1200" dirty="0" err="1">
                <a:hlinkClick r:id="rId3"/>
              </a:rPr>
              <a:t>tpinto_home</a:t>
            </a:r>
            <a:r>
              <a:rPr lang="en-US" sz="1200" dirty="0">
                <a:hlinkClick r:id="rId3"/>
              </a:rPr>
              <a:t>/Regression-and-Classification/#datasets-used-in-the-examples</a:t>
            </a:r>
            <a:endParaRPr lang="en-US" sz="1200" dirty="0"/>
          </a:p>
        </p:txBody>
      </p:sp>
    </p:spTree>
    <p:extLst>
      <p:ext uri="{BB962C8B-B14F-4D97-AF65-F5344CB8AC3E}">
        <p14:creationId xmlns:p14="http://schemas.microsoft.com/office/powerpoint/2010/main" val="115346279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804862" y="311142"/>
            <a:ext cx="7534275" cy="2204246"/>
          </a:xfrm>
        </p:spPr>
        <p:txBody>
          <a:bodyPr>
            <a:normAutofit/>
          </a:bodyPr>
          <a:lstStyle/>
          <a:p>
            <a:r>
              <a:rPr lang="en-US" sz="1800" dirty="0"/>
              <a:t>N = 169; First 20 shown below</a:t>
            </a:r>
          </a:p>
          <a:p>
            <a:endParaRPr lang="en-US" dirty="0"/>
          </a:p>
          <a:p>
            <a:endParaRPr lang="en-US" dirty="0"/>
          </a:p>
        </p:txBody>
      </p:sp>
      <p:pic>
        <p:nvPicPr>
          <p:cNvPr id="5" name="Picture 4">
            <a:extLst>
              <a:ext uri="{FF2B5EF4-FFF2-40B4-BE49-F238E27FC236}">
                <a16:creationId xmlns:a16="http://schemas.microsoft.com/office/drawing/2014/main" id="{55F91340-FE29-7A4F-9C08-C9007351FEDB}"/>
              </a:ext>
            </a:extLst>
          </p:cNvPr>
          <p:cNvPicPr>
            <a:picLocks noChangeAspect="1"/>
          </p:cNvPicPr>
          <p:nvPr/>
        </p:nvPicPr>
        <p:blipFill>
          <a:blip r:embed="rId2"/>
          <a:stretch>
            <a:fillRect/>
          </a:stretch>
        </p:blipFill>
        <p:spPr>
          <a:xfrm>
            <a:off x="1525326" y="826680"/>
            <a:ext cx="5768609" cy="4316820"/>
          </a:xfrm>
          <a:prstGeom prst="rect">
            <a:avLst/>
          </a:prstGeom>
        </p:spPr>
      </p:pic>
    </p:spTree>
    <p:extLst>
      <p:ext uri="{BB962C8B-B14F-4D97-AF65-F5344CB8AC3E}">
        <p14:creationId xmlns:p14="http://schemas.microsoft.com/office/powerpoint/2010/main" val="320879226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Hip fracture Study</a:t>
            </a:r>
          </a:p>
        </p:txBody>
      </p:sp>
      <p:sp>
        <p:nvSpPr>
          <p:cNvPr id="3" name="Text Placeholder 2"/>
          <p:cNvSpPr>
            <a:spLocks noGrp="1"/>
          </p:cNvSpPr>
          <p:nvPr>
            <p:ph type="body" sz="quarter" idx="10"/>
          </p:nvPr>
        </p:nvSpPr>
        <p:spPr>
          <a:xfrm>
            <a:off x="811214" y="1686287"/>
            <a:ext cx="7534275" cy="2204246"/>
          </a:xfrm>
        </p:spPr>
        <p:txBody>
          <a:bodyPr>
            <a:normAutofit fontScale="92500"/>
          </a:bodyPr>
          <a:lstStyle/>
          <a:p>
            <a:r>
              <a:rPr lang="en-US" dirty="0"/>
              <a:t>Primary endpoint (dependent variable): fracture</a:t>
            </a:r>
          </a:p>
          <a:p>
            <a:pPr lvl="1"/>
            <a:r>
              <a:rPr lang="en-US" dirty="0"/>
              <a:t>fracture = “Yes”: patient had a hip fracture</a:t>
            </a:r>
          </a:p>
          <a:p>
            <a:pPr lvl="1"/>
            <a:r>
              <a:rPr lang="en-US" dirty="0"/>
              <a:t>fracture = “No”: patient did not have hip fracture</a:t>
            </a:r>
          </a:p>
        </p:txBody>
      </p:sp>
    </p:spTree>
    <p:extLst>
      <p:ext uri="{BB962C8B-B14F-4D97-AF65-F5344CB8AC3E}">
        <p14:creationId xmlns:p14="http://schemas.microsoft.com/office/powerpoint/2010/main" val="2785333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Goal of statistical modeling</a:t>
            </a:r>
          </a:p>
        </p:txBody>
      </p:sp>
      <p:sp>
        <p:nvSpPr>
          <p:cNvPr id="3" name="Text Placeholder 2"/>
          <p:cNvSpPr>
            <a:spLocks noGrp="1"/>
          </p:cNvSpPr>
          <p:nvPr>
            <p:ph type="body" sz="quarter" idx="10"/>
          </p:nvPr>
        </p:nvSpPr>
        <p:spPr>
          <a:xfrm>
            <a:off x="811214" y="1686287"/>
            <a:ext cx="7534275" cy="2204246"/>
          </a:xfrm>
        </p:spPr>
        <p:txBody>
          <a:bodyPr>
            <a:normAutofit/>
          </a:bodyPr>
          <a:lstStyle/>
          <a:p>
            <a:r>
              <a:rPr lang="en-US" dirty="0"/>
              <a:t>To find the best fitting and most parsimonious, yet biologically reasonable model to describe the relationship between an outcome variable and a set of independent variables.</a:t>
            </a:r>
          </a:p>
          <a:p>
            <a:endParaRPr lang="en-US" dirty="0"/>
          </a:p>
        </p:txBody>
      </p:sp>
      <p:sp>
        <p:nvSpPr>
          <p:cNvPr id="4" name="TextBox 3">
            <a:extLst>
              <a:ext uri="{FF2B5EF4-FFF2-40B4-BE49-F238E27FC236}">
                <a16:creationId xmlns:a16="http://schemas.microsoft.com/office/drawing/2014/main" id="{439188AB-BB92-2243-9835-7D6E8C4058E4}"/>
              </a:ext>
            </a:extLst>
          </p:cNvPr>
          <p:cNvSpPr txBox="1"/>
          <p:nvPr/>
        </p:nvSpPr>
        <p:spPr>
          <a:xfrm>
            <a:off x="1689315" y="4664990"/>
            <a:ext cx="5904854" cy="369332"/>
          </a:xfrm>
          <a:prstGeom prst="rect">
            <a:avLst/>
          </a:prstGeom>
          <a:noFill/>
        </p:spPr>
        <p:txBody>
          <a:bodyPr wrap="square" rtlCol="0">
            <a:spAutoFit/>
          </a:bodyPr>
          <a:lstStyle/>
          <a:p>
            <a:r>
              <a:rPr lang="en-US" dirty="0"/>
              <a:t>Y. Chen, BSTA 513 Categorical Data Analysis, Spring 2014</a:t>
            </a:r>
          </a:p>
        </p:txBody>
      </p:sp>
    </p:spTree>
    <p:extLst>
      <p:ext uri="{BB962C8B-B14F-4D97-AF65-F5344CB8AC3E}">
        <p14:creationId xmlns:p14="http://schemas.microsoft.com/office/powerpoint/2010/main" val="64507881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Fracture and age</a:t>
            </a:r>
          </a:p>
        </p:txBody>
      </p:sp>
      <p:sp>
        <p:nvSpPr>
          <p:cNvPr id="3" name="Text Placeholder 2"/>
          <p:cNvSpPr>
            <a:spLocks noGrp="1"/>
          </p:cNvSpPr>
          <p:nvPr>
            <p:ph type="body" sz="quarter" idx="10"/>
          </p:nvPr>
        </p:nvSpPr>
        <p:spPr>
          <a:xfrm>
            <a:off x="811214" y="1686287"/>
            <a:ext cx="7534275" cy="2204246"/>
          </a:xfrm>
        </p:spPr>
        <p:txBody>
          <a:bodyPr>
            <a:normAutofit/>
          </a:bodyPr>
          <a:lstStyle/>
          <a:p>
            <a:r>
              <a:rPr lang="en-US" dirty="0"/>
              <a:t>Research question #1:</a:t>
            </a:r>
          </a:p>
          <a:p>
            <a:pPr lvl="1"/>
            <a:r>
              <a:rPr lang="en-US" dirty="0"/>
              <a:t>Is there a relationship between a hip fracture occurring and age?</a:t>
            </a:r>
          </a:p>
        </p:txBody>
      </p:sp>
    </p:spTree>
    <p:extLst>
      <p:ext uri="{BB962C8B-B14F-4D97-AF65-F5344CB8AC3E}">
        <p14:creationId xmlns:p14="http://schemas.microsoft.com/office/powerpoint/2010/main" val="409511989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Fracture and age</a:t>
            </a:r>
          </a:p>
        </p:txBody>
      </p:sp>
      <p:pic>
        <p:nvPicPr>
          <p:cNvPr id="13" name="Picture 12">
            <a:extLst>
              <a:ext uri="{FF2B5EF4-FFF2-40B4-BE49-F238E27FC236}">
                <a16:creationId xmlns:a16="http://schemas.microsoft.com/office/drawing/2014/main" id="{0848DB92-23E7-3E4C-A1E7-044FABB6D601}"/>
              </a:ext>
            </a:extLst>
          </p:cNvPr>
          <p:cNvPicPr>
            <a:picLocks noChangeAspect="1"/>
          </p:cNvPicPr>
          <p:nvPr/>
        </p:nvPicPr>
        <p:blipFill>
          <a:blip r:embed="rId2"/>
          <a:stretch>
            <a:fillRect/>
          </a:stretch>
        </p:blipFill>
        <p:spPr>
          <a:xfrm>
            <a:off x="3140105" y="1588770"/>
            <a:ext cx="2355850" cy="1386840"/>
          </a:xfrm>
          <a:prstGeom prst="rect">
            <a:avLst/>
          </a:prstGeom>
        </p:spPr>
      </p:pic>
      <p:pic>
        <p:nvPicPr>
          <p:cNvPr id="14" name="Picture 13">
            <a:extLst>
              <a:ext uri="{FF2B5EF4-FFF2-40B4-BE49-F238E27FC236}">
                <a16:creationId xmlns:a16="http://schemas.microsoft.com/office/drawing/2014/main" id="{3940AEC9-8FF3-5F46-8C03-76294899510F}"/>
              </a:ext>
            </a:extLst>
          </p:cNvPr>
          <p:cNvPicPr>
            <a:picLocks noChangeAspect="1"/>
          </p:cNvPicPr>
          <p:nvPr/>
        </p:nvPicPr>
        <p:blipFill>
          <a:blip r:embed="rId3"/>
          <a:stretch>
            <a:fillRect/>
          </a:stretch>
        </p:blipFill>
        <p:spPr>
          <a:xfrm>
            <a:off x="219740" y="3123935"/>
            <a:ext cx="8196580" cy="1582420"/>
          </a:xfrm>
          <a:prstGeom prst="rect">
            <a:avLst/>
          </a:prstGeom>
        </p:spPr>
      </p:pic>
    </p:spTree>
    <p:extLst>
      <p:ext uri="{BB962C8B-B14F-4D97-AF65-F5344CB8AC3E}">
        <p14:creationId xmlns:p14="http://schemas.microsoft.com/office/powerpoint/2010/main" val="418207092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Fracture and age</a:t>
            </a:r>
          </a:p>
        </p:txBody>
      </p:sp>
      <p:pic>
        <p:nvPicPr>
          <p:cNvPr id="9" name="Picture 8">
            <a:extLst>
              <a:ext uri="{FF2B5EF4-FFF2-40B4-BE49-F238E27FC236}">
                <a16:creationId xmlns:a16="http://schemas.microsoft.com/office/drawing/2014/main" id="{715D5827-87DC-1F49-B131-267CC9409B5B}"/>
              </a:ext>
            </a:extLst>
          </p:cNvPr>
          <p:cNvPicPr>
            <a:picLocks noChangeAspect="1"/>
          </p:cNvPicPr>
          <p:nvPr/>
        </p:nvPicPr>
        <p:blipFill>
          <a:blip r:embed="rId2"/>
          <a:stretch>
            <a:fillRect/>
          </a:stretch>
        </p:blipFill>
        <p:spPr>
          <a:xfrm>
            <a:off x="2057400" y="1688657"/>
            <a:ext cx="5029200" cy="3098800"/>
          </a:xfrm>
          <a:prstGeom prst="rect">
            <a:avLst/>
          </a:prstGeom>
        </p:spPr>
      </p:pic>
    </p:spTree>
    <p:extLst>
      <p:ext uri="{BB962C8B-B14F-4D97-AF65-F5344CB8AC3E}">
        <p14:creationId xmlns:p14="http://schemas.microsoft.com/office/powerpoint/2010/main" val="265699629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Fracture and age</a:t>
            </a:r>
          </a:p>
        </p:txBody>
      </p:sp>
      <mc:AlternateContent xmlns:mc="http://schemas.openxmlformats.org/markup-compatibility/2006" xmlns:a14="http://schemas.microsoft.com/office/drawing/2010/main">
        <mc:Choice Requires="a14">
          <p:sp>
            <p:nvSpPr>
              <p:cNvPr id="3" name="Text Placeholder 2"/>
              <p:cNvSpPr>
                <a:spLocks noGrp="1"/>
              </p:cNvSpPr>
              <p:nvPr>
                <p:ph type="body" sz="quarter" idx="10"/>
              </p:nvPr>
            </p:nvSpPr>
            <p:spPr>
              <a:xfrm>
                <a:off x="811214" y="1686286"/>
                <a:ext cx="7534275" cy="3070011"/>
              </a:xfrm>
            </p:spPr>
            <p:txBody>
              <a:bodyPr>
                <a:normAutofit fontScale="85000" lnSpcReduction="10000"/>
              </a:bodyPr>
              <a:lstStyle/>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𝑙𝑜𝑔𝑖𝑡</m:t>
                      </m:r>
                      <m:d>
                        <m:dPr>
                          <m:ctrlPr>
                            <a:rPr lang="en-US" b="0" i="1" smtClean="0">
                              <a:latin typeface="Cambria Math" panose="02040503050406030204" pitchFamily="18" charset="0"/>
                            </a:rPr>
                          </m:ctrlPr>
                        </m:dPr>
                        <m:e>
                          <m:r>
                            <a:rPr lang="en-US" b="0" i="1" smtClean="0">
                              <a:latin typeface="Cambria Math" panose="02040503050406030204" pitchFamily="18" charset="0"/>
                            </a:rPr>
                            <m:t>𝑝</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1</m:t>
                          </m:r>
                        </m:sub>
                      </m:sSub>
                      <m:r>
                        <a:rPr lang="en-US" b="0" i="1" smtClean="0">
                          <a:latin typeface="Cambria Math" panose="02040503050406030204" pitchFamily="18" charset="0"/>
                        </a:rPr>
                        <m:t>𝐴𝑔𝑒</m:t>
                      </m:r>
                    </m:oMath>
                  </m:oMathPara>
                </a14:m>
                <a:endParaRPr lang="en-US" dirty="0"/>
              </a:p>
              <a:p>
                <a:endParaRPr lang="en-US" dirty="0"/>
              </a:p>
              <a:p>
                <a14:m>
                  <m:oMath xmlns:m="http://schemas.openxmlformats.org/officeDocument/2006/math">
                    <m:r>
                      <a:rPr lang="en-US" i="1">
                        <a:latin typeface="Cambria Math" panose="02040503050406030204" pitchFamily="18" charset="0"/>
                      </a:rPr>
                      <m:t>𝑝</m:t>
                    </m:r>
                  </m:oMath>
                </a14:m>
                <a:r>
                  <a:rPr lang="en-US" dirty="0"/>
                  <a:t> = probability of Fracture</a:t>
                </a: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1</m:t>
                        </m:r>
                      </m:sub>
                    </m:sSub>
                  </m:oMath>
                </a14:m>
                <a:r>
                  <a:rPr lang="en-US" dirty="0"/>
                  <a:t> determines whether the curve ascends or descends</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1</m:t>
                        </m:r>
                      </m:sub>
                    </m:sSub>
                    <m:r>
                      <a:rPr lang="en-US" b="0" i="1" smtClean="0">
                        <a:latin typeface="Cambria Math" panose="02040503050406030204" pitchFamily="18" charset="0"/>
                      </a:rPr>
                      <m:t>&gt;0</m:t>
                    </m:r>
                  </m:oMath>
                </a14:m>
                <a:r>
                  <a:rPr lang="en-US" dirty="0"/>
                  <a:t>, then </a:t>
                </a:r>
                <a14:m>
                  <m:oMath xmlns:m="http://schemas.openxmlformats.org/officeDocument/2006/math">
                    <m:r>
                      <a:rPr lang="en-US" i="1">
                        <a:latin typeface="Cambria Math" panose="02040503050406030204" pitchFamily="18" charset="0"/>
                      </a:rPr>
                      <m:t>𝑝</m:t>
                    </m:r>
                  </m:oMath>
                </a14:m>
                <a:r>
                  <a:rPr lang="en-US" dirty="0"/>
                  <a:t> increases as </a:t>
                </a:r>
                <a14:m>
                  <m:oMath xmlns:m="http://schemas.openxmlformats.org/officeDocument/2006/math">
                    <m:r>
                      <a:rPr lang="en-US" b="0" i="1" smtClean="0">
                        <a:latin typeface="Cambria Math" panose="02040503050406030204" pitchFamily="18" charset="0"/>
                      </a:rPr>
                      <m:t>𝐴𝑔𝑒</m:t>
                    </m:r>
                  </m:oMath>
                </a14:m>
                <a:r>
                  <a:rPr lang="en-US" dirty="0"/>
                  <a:t> increases</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1</m:t>
                        </m:r>
                      </m:sub>
                    </m:sSub>
                    <m:r>
                      <a:rPr lang="en-US" b="0" i="1" smtClean="0">
                        <a:latin typeface="Cambria Math" panose="02040503050406030204" pitchFamily="18" charset="0"/>
                      </a:rPr>
                      <m:t>&lt;</m:t>
                    </m:r>
                    <m:r>
                      <a:rPr lang="en-US" i="1">
                        <a:latin typeface="Cambria Math" panose="02040503050406030204" pitchFamily="18" charset="0"/>
                      </a:rPr>
                      <m:t>0</m:t>
                    </m:r>
                  </m:oMath>
                </a14:m>
                <a:r>
                  <a:rPr lang="en-US" dirty="0"/>
                  <a:t>, then </a:t>
                </a:r>
                <a14:m>
                  <m:oMath xmlns:m="http://schemas.openxmlformats.org/officeDocument/2006/math">
                    <m:r>
                      <a:rPr lang="en-US" i="1">
                        <a:latin typeface="Cambria Math" panose="02040503050406030204" pitchFamily="18" charset="0"/>
                      </a:rPr>
                      <m:t>𝑝</m:t>
                    </m:r>
                  </m:oMath>
                </a14:m>
                <a:r>
                  <a:rPr lang="en-US" dirty="0"/>
                  <a:t> decreases as </a:t>
                </a:r>
                <a14:m>
                  <m:oMath xmlns:m="http://schemas.openxmlformats.org/officeDocument/2006/math">
                    <m:r>
                      <a:rPr lang="en-US" b="0" i="1" smtClean="0">
                        <a:latin typeface="Cambria Math" panose="02040503050406030204" pitchFamily="18" charset="0"/>
                      </a:rPr>
                      <m:t>𝐴𝑔𝑒</m:t>
                    </m:r>
                  </m:oMath>
                </a14:m>
                <a:r>
                  <a:rPr lang="en-US" dirty="0"/>
                  <a:t> increases</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1</m:t>
                        </m:r>
                      </m:sub>
                    </m:sSub>
                    <m:r>
                      <a:rPr lang="en-US" b="0" i="1" smtClean="0">
                        <a:latin typeface="Cambria Math" panose="02040503050406030204" pitchFamily="18" charset="0"/>
                      </a:rPr>
                      <m:t>=</m:t>
                    </m:r>
                    <m:r>
                      <a:rPr lang="en-US" i="1">
                        <a:latin typeface="Cambria Math" panose="02040503050406030204" pitchFamily="18" charset="0"/>
                      </a:rPr>
                      <m:t>0</m:t>
                    </m:r>
                  </m:oMath>
                </a14:m>
                <a:r>
                  <a:rPr lang="en-US" dirty="0"/>
                  <a:t>, then </a:t>
                </a:r>
                <a14:m>
                  <m:oMath xmlns:m="http://schemas.openxmlformats.org/officeDocument/2006/math">
                    <m:r>
                      <a:rPr lang="en-US" i="1">
                        <a:latin typeface="Cambria Math" panose="02040503050406030204" pitchFamily="18" charset="0"/>
                      </a:rPr>
                      <m:t>𝑝</m:t>
                    </m:r>
                  </m:oMath>
                </a14:m>
                <a:r>
                  <a:rPr lang="en-US" dirty="0"/>
                  <a:t> is independent of </a:t>
                </a:r>
                <a14:m>
                  <m:oMath xmlns:m="http://schemas.openxmlformats.org/officeDocument/2006/math">
                    <m:r>
                      <a:rPr lang="en-US" b="0" i="1" smtClean="0">
                        <a:latin typeface="Cambria Math" panose="02040503050406030204" pitchFamily="18" charset="0"/>
                      </a:rPr>
                      <m:t>𝐴𝑔𝑒</m:t>
                    </m:r>
                  </m:oMath>
                </a14:m>
                <a:endParaRPr lang="en-US" dirty="0"/>
              </a:p>
              <a:p>
                <a:endParaRPr lang="en-US" dirty="0"/>
              </a:p>
              <a:p>
                <a:endParaRPr lang="en-US" dirty="0"/>
              </a:p>
            </p:txBody>
          </p:sp>
        </mc:Choice>
        <mc:Fallback xmlns="">
          <p:sp>
            <p:nvSpPr>
              <p:cNvPr id="3" name="Text Placeholder 2"/>
              <p:cNvSpPr>
                <a:spLocks noGrp="1" noRot="1" noChangeAspect="1" noMove="1" noResize="1" noEditPoints="1" noAdjustHandles="1" noChangeArrowheads="1" noChangeShapeType="1" noTextEdit="1"/>
              </p:cNvSpPr>
              <p:nvPr>
                <p:ph type="body" sz="quarter" idx="10"/>
              </p:nvPr>
            </p:nvSpPr>
            <p:spPr>
              <a:xfrm>
                <a:off x="811214" y="1686286"/>
                <a:ext cx="7534275" cy="3070011"/>
              </a:xfrm>
              <a:blipFill>
                <a:blip r:embed="rId3"/>
                <a:stretch>
                  <a:fillRect l="-504" b="-2058"/>
                </a:stretch>
              </a:blipFill>
            </p:spPr>
            <p:txBody>
              <a:bodyPr/>
              <a:lstStyle/>
              <a:p>
                <a:r>
                  <a:rPr lang="en-US">
                    <a:noFill/>
                  </a:rPr>
                  <a:t> </a:t>
                </a:r>
              </a:p>
            </p:txBody>
          </p:sp>
        </mc:Fallback>
      </mc:AlternateContent>
    </p:spTree>
    <p:extLst>
      <p:ext uri="{BB962C8B-B14F-4D97-AF65-F5344CB8AC3E}">
        <p14:creationId xmlns:p14="http://schemas.microsoft.com/office/powerpoint/2010/main" val="245533313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Fracture and age – log-odds</a:t>
            </a:r>
          </a:p>
        </p:txBody>
      </p:sp>
      <p:sp>
        <p:nvSpPr>
          <p:cNvPr id="3" name="Text Placeholder 2"/>
          <p:cNvSpPr>
            <a:spLocks noGrp="1"/>
          </p:cNvSpPr>
          <p:nvPr>
            <p:ph type="body" sz="quarter" idx="10"/>
          </p:nvPr>
        </p:nvSpPr>
        <p:spPr>
          <a:xfrm>
            <a:off x="811214" y="1686286"/>
            <a:ext cx="7534275" cy="2814829"/>
          </a:xfrm>
        </p:spPr>
        <p:txBody>
          <a:bodyPr>
            <a:normAutofit fontScale="55000" lnSpcReduction="20000"/>
          </a:bodyPr>
          <a:lstStyle/>
          <a:p>
            <a:endParaRPr lang="en-US" dirty="0"/>
          </a:p>
          <a:p>
            <a:endParaRPr lang="en-US" dirty="0"/>
          </a:p>
          <a:p>
            <a:endParaRPr lang="en-US" dirty="0"/>
          </a:p>
          <a:p>
            <a:endParaRPr lang="en-US" dirty="0"/>
          </a:p>
          <a:p>
            <a:endParaRPr lang="en-US" dirty="0"/>
          </a:p>
          <a:p>
            <a:endParaRPr lang="en-US" dirty="0"/>
          </a:p>
          <a:p>
            <a:r>
              <a:rPr lang="en-US" dirty="0"/>
              <a:t>Interpretation: For every one unit increase in age, the log-odds of fracture occurring increases on average by 0.1 units (95% CI: 0.0 to 0.1 units increase in log-odds). There is a statistically significant association between hip fracture and age (</a:t>
            </a:r>
            <a:r>
              <a:rPr lang="en-US" i="1" dirty="0"/>
              <a:t>P</a:t>
            </a:r>
            <a:r>
              <a:rPr lang="en-US" dirty="0"/>
              <a:t> &lt; 0.001).</a:t>
            </a:r>
          </a:p>
        </p:txBody>
      </p:sp>
      <p:pic>
        <p:nvPicPr>
          <p:cNvPr id="5" name="Picture 4">
            <a:extLst>
              <a:ext uri="{FF2B5EF4-FFF2-40B4-BE49-F238E27FC236}">
                <a16:creationId xmlns:a16="http://schemas.microsoft.com/office/drawing/2014/main" id="{278E91C1-3793-1D46-89F0-FFF9B1AE7AB3}"/>
              </a:ext>
            </a:extLst>
          </p:cNvPr>
          <p:cNvPicPr>
            <a:picLocks noChangeAspect="1"/>
          </p:cNvPicPr>
          <p:nvPr/>
        </p:nvPicPr>
        <p:blipFill>
          <a:blip r:embed="rId3"/>
          <a:stretch>
            <a:fillRect/>
          </a:stretch>
        </p:blipFill>
        <p:spPr>
          <a:xfrm>
            <a:off x="2380375" y="1686286"/>
            <a:ext cx="4236720" cy="1290320"/>
          </a:xfrm>
          <a:prstGeom prst="rect">
            <a:avLst/>
          </a:prstGeom>
        </p:spPr>
      </p:pic>
    </p:spTree>
    <p:extLst>
      <p:ext uri="{BB962C8B-B14F-4D97-AF65-F5344CB8AC3E}">
        <p14:creationId xmlns:p14="http://schemas.microsoft.com/office/powerpoint/2010/main" val="68662508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Fracture and age – log-odds</a:t>
            </a:r>
          </a:p>
        </p:txBody>
      </p:sp>
      <p:sp>
        <p:nvSpPr>
          <p:cNvPr id="3" name="Text Placeholder 2"/>
          <p:cNvSpPr>
            <a:spLocks noGrp="1"/>
          </p:cNvSpPr>
          <p:nvPr>
            <p:ph type="body" sz="quarter" idx="10"/>
          </p:nvPr>
        </p:nvSpPr>
        <p:spPr>
          <a:xfrm>
            <a:off x="811214" y="1686287"/>
            <a:ext cx="7534275" cy="2204246"/>
          </a:xfrm>
        </p:spPr>
        <p:txBody>
          <a:bodyPr>
            <a:normAutofit fontScale="25000" lnSpcReduction="20000"/>
          </a:bodyPr>
          <a:lstStyle/>
          <a:p>
            <a:pPr marL="800100" lvl="2" indent="0">
              <a:buNone/>
            </a:pPr>
            <a:r>
              <a:rPr lang="en-US" dirty="0">
                <a:latin typeface="Consolas" panose="020B0609020204030204" pitchFamily="49" charset="0"/>
                <a:cs typeface="Consolas" panose="020B0609020204030204" pitchFamily="49" charset="0"/>
              </a:rPr>
              <a:t>&gt; res &lt;- </a:t>
            </a:r>
            <a:r>
              <a:rPr lang="en-US" dirty="0" err="1">
                <a:latin typeface="Consolas" panose="020B0609020204030204" pitchFamily="49" charset="0"/>
                <a:cs typeface="Consolas" panose="020B0609020204030204" pitchFamily="49" charset="0"/>
              </a:rPr>
              <a:t>glm</a:t>
            </a:r>
            <a:r>
              <a:rPr lang="en-US" dirty="0">
                <a:latin typeface="Consolas" panose="020B0609020204030204" pitchFamily="49" charset="0"/>
                <a:cs typeface="Consolas" panose="020B0609020204030204" pitchFamily="49" charset="0"/>
              </a:rPr>
              <a:t>((fracture == "Yes") ~ age, </a:t>
            </a:r>
          </a:p>
          <a:p>
            <a:pPr marL="800100" lvl="2" indent="0">
              <a:buNone/>
            </a:pPr>
            <a:r>
              <a:rPr lang="en-US" dirty="0">
                <a:latin typeface="Consolas" panose="020B0609020204030204" pitchFamily="49" charset="0"/>
                <a:cs typeface="Consolas" panose="020B0609020204030204" pitchFamily="49" charset="0"/>
              </a:rPr>
              <a:t>+     family = binomial(link = "logit"), </a:t>
            </a:r>
          </a:p>
          <a:p>
            <a:pPr marL="800100" lvl="2" indent="0">
              <a:buNone/>
            </a:pPr>
            <a:r>
              <a:rPr lang="en-US" dirty="0">
                <a:latin typeface="Consolas" panose="020B0609020204030204" pitchFamily="49" charset="0"/>
                <a:cs typeface="Consolas" panose="020B0609020204030204" pitchFamily="49" charset="0"/>
              </a:rPr>
              <a:t>+     data = data)</a:t>
            </a:r>
          </a:p>
          <a:p>
            <a:pPr marL="800100" lvl="2" indent="0">
              <a:buNone/>
            </a:pPr>
            <a:r>
              <a:rPr lang="en-US" dirty="0">
                <a:latin typeface="Consolas" panose="020B0609020204030204" pitchFamily="49" charset="0"/>
                <a:cs typeface="Consolas" panose="020B0609020204030204" pitchFamily="49" charset="0"/>
              </a:rPr>
              <a:t>&gt; summary(res)</a:t>
            </a:r>
          </a:p>
          <a:p>
            <a:pPr marL="800100" lvl="2" indent="0">
              <a:buNone/>
            </a:pPr>
            <a:endParaRPr lang="en-US" dirty="0">
              <a:latin typeface="Consolas" panose="020B0609020204030204" pitchFamily="49" charset="0"/>
              <a:cs typeface="Consolas" panose="020B0609020204030204" pitchFamily="49" charset="0"/>
            </a:endParaRPr>
          </a:p>
          <a:p>
            <a:pPr marL="800100" lvl="2" indent="0">
              <a:buNone/>
            </a:pPr>
            <a:r>
              <a:rPr lang="en-US" dirty="0">
                <a:latin typeface="Consolas" panose="020B0609020204030204" pitchFamily="49" charset="0"/>
                <a:cs typeface="Consolas" panose="020B0609020204030204" pitchFamily="49" charset="0"/>
              </a:rPr>
              <a:t>Call:</a:t>
            </a:r>
          </a:p>
          <a:p>
            <a:pPr marL="800100" lvl="2" indent="0">
              <a:buNone/>
            </a:pPr>
            <a:r>
              <a:rPr lang="en-US" dirty="0" err="1">
                <a:latin typeface="Consolas" panose="020B0609020204030204" pitchFamily="49" charset="0"/>
                <a:cs typeface="Consolas" panose="020B0609020204030204" pitchFamily="49" charset="0"/>
              </a:rPr>
              <a:t>glm</a:t>
            </a:r>
            <a:r>
              <a:rPr lang="en-US" dirty="0">
                <a:latin typeface="Consolas" panose="020B0609020204030204" pitchFamily="49" charset="0"/>
                <a:cs typeface="Consolas" panose="020B0609020204030204" pitchFamily="49" charset="0"/>
              </a:rPr>
              <a:t>(formula = (fracture == "Yes") ~ age, family = binomial(link = "logit"), </a:t>
            </a:r>
          </a:p>
          <a:p>
            <a:pPr marL="800100" lvl="2" indent="0">
              <a:buNone/>
            </a:pPr>
            <a:r>
              <a:rPr lang="en-US" dirty="0">
                <a:latin typeface="Consolas" panose="020B0609020204030204" pitchFamily="49" charset="0"/>
                <a:cs typeface="Consolas" panose="020B0609020204030204" pitchFamily="49" charset="0"/>
              </a:rPr>
              <a:t>    data = data)</a:t>
            </a:r>
          </a:p>
          <a:p>
            <a:pPr marL="800100" lvl="2" indent="0">
              <a:buNone/>
            </a:pPr>
            <a:endParaRPr lang="en-US" dirty="0">
              <a:latin typeface="Consolas" panose="020B0609020204030204" pitchFamily="49" charset="0"/>
              <a:cs typeface="Consolas" panose="020B0609020204030204" pitchFamily="49" charset="0"/>
            </a:endParaRPr>
          </a:p>
          <a:p>
            <a:pPr marL="800100" lvl="2" indent="0">
              <a:buNone/>
            </a:pPr>
            <a:r>
              <a:rPr lang="en-US" dirty="0">
                <a:latin typeface="Consolas" panose="020B0609020204030204" pitchFamily="49" charset="0"/>
                <a:cs typeface="Consolas" panose="020B0609020204030204" pitchFamily="49" charset="0"/>
              </a:rPr>
              <a:t>Deviance Residuals: </a:t>
            </a:r>
          </a:p>
          <a:p>
            <a:pPr marL="800100" lvl="2" indent="0">
              <a:buNone/>
            </a:pPr>
            <a:r>
              <a:rPr lang="en-US" dirty="0">
                <a:latin typeface="Consolas" panose="020B0609020204030204" pitchFamily="49" charset="0"/>
                <a:cs typeface="Consolas" panose="020B0609020204030204" pitchFamily="49" charset="0"/>
              </a:rPr>
              <a:t>    Min       1Q   Median       3Q      Max  </a:t>
            </a:r>
          </a:p>
          <a:p>
            <a:pPr marL="800100" lvl="2" indent="0">
              <a:buNone/>
            </a:pPr>
            <a:r>
              <a:rPr lang="en-US" dirty="0">
                <a:latin typeface="Consolas" panose="020B0609020204030204" pitchFamily="49" charset="0"/>
                <a:cs typeface="Consolas" panose="020B0609020204030204" pitchFamily="49" charset="0"/>
              </a:rPr>
              <a:t>-1.4444  -0.8553  -0.6216   1.0699   2.3290  </a:t>
            </a:r>
          </a:p>
          <a:p>
            <a:pPr marL="800100" lvl="2" indent="0">
              <a:buNone/>
            </a:pPr>
            <a:endParaRPr lang="en-US" dirty="0">
              <a:latin typeface="Consolas" panose="020B0609020204030204" pitchFamily="49" charset="0"/>
              <a:cs typeface="Consolas" panose="020B0609020204030204" pitchFamily="49" charset="0"/>
            </a:endParaRPr>
          </a:p>
          <a:p>
            <a:pPr marL="800100" lvl="2" indent="0">
              <a:buNone/>
            </a:pPr>
            <a:r>
              <a:rPr lang="en-US" dirty="0">
                <a:latin typeface="Consolas" panose="020B0609020204030204" pitchFamily="49" charset="0"/>
                <a:cs typeface="Consolas" panose="020B0609020204030204" pitchFamily="49" charset="0"/>
              </a:rPr>
              <a:t>Coefficients:</a:t>
            </a:r>
          </a:p>
          <a:p>
            <a:pPr marL="800100" lvl="2" indent="0">
              <a:buNone/>
            </a:pPr>
            <a:r>
              <a:rPr lang="en-US" dirty="0">
                <a:latin typeface="Consolas" panose="020B0609020204030204" pitchFamily="49" charset="0"/>
                <a:cs typeface="Consolas" panose="020B0609020204030204" pitchFamily="49" charset="0"/>
              </a:rPr>
              <a:t>            Estimate Std. Error z value </a:t>
            </a:r>
            <a:r>
              <a:rPr lang="en-US" dirty="0" err="1">
                <a:latin typeface="Consolas" panose="020B0609020204030204" pitchFamily="49" charset="0"/>
                <a:cs typeface="Consolas" panose="020B0609020204030204" pitchFamily="49" charset="0"/>
              </a:rPr>
              <a:t>Pr</a:t>
            </a:r>
            <a:r>
              <a:rPr lang="en-US" dirty="0">
                <a:latin typeface="Consolas" panose="020B0609020204030204" pitchFamily="49" charset="0"/>
                <a:cs typeface="Consolas" panose="020B0609020204030204" pitchFamily="49" charset="0"/>
              </a:rPr>
              <a:t>(&gt;|z|)    </a:t>
            </a:r>
          </a:p>
          <a:p>
            <a:pPr marL="800100" lvl="2" indent="0">
              <a:buNone/>
            </a:pPr>
            <a:r>
              <a:rPr lang="en-US" dirty="0">
                <a:latin typeface="Consolas" panose="020B0609020204030204" pitchFamily="49" charset="0"/>
                <a:cs typeface="Consolas" panose="020B0609020204030204" pitchFamily="49" charset="0"/>
              </a:rPr>
              <a:t>(Intercept) -5.01863    1.07672  -4.661 3.15e-06 ***</a:t>
            </a:r>
          </a:p>
          <a:p>
            <a:pPr marL="800100" lvl="2" indent="0">
              <a:buNone/>
            </a:pPr>
            <a:r>
              <a:rPr lang="en-US" dirty="0">
                <a:latin typeface="Consolas" panose="020B0609020204030204" pitchFamily="49" charset="0"/>
                <a:cs typeface="Consolas" panose="020B0609020204030204" pitchFamily="49" charset="0"/>
              </a:rPr>
              <a:t>age          0.06341    0.01583   4.007 6.16e-05 ***</a:t>
            </a:r>
          </a:p>
          <a:p>
            <a:pPr marL="800100" lvl="2" indent="0">
              <a:buNone/>
            </a:pPr>
            <a:r>
              <a:rPr lang="en-US" dirty="0">
                <a:latin typeface="Consolas" panose="020B0609020204030204" pitchFamily="49" charset="0"/>
                <a:cs typeface="Consolas" panose="020B0609020204030204" pitchFamily="49" charset="0"/>
              </a:rPr>
              <a:t>---</a:t>
            </a:r>
          </a:p>
          <a:p>
            <a:pPr marL="800100" lvl="2" indent="0">
              <a:buNone/>
            </a:pPr>
            <a:r>
              <a:rPr lang="en-US" dirty="0" err="1">
                <a:latin typeface="Consolas" panose="020B0609020204030204" pitchFamily="49" charset="0"/>
                <a:cs typeface="Consolas" panose="020B0609020204030204" pitchFamily="49" charset="0"/>
              </a:rPr>
              <a:t>Signif</a:t>
            </a:r>
            <a:r>
              <a:rPr lang="en-US" dirty="0">
                <a:latin typeface="Consolas" panose="020B0609020204030204" pitchFamily="49" charset="0"/>
                <a:cs typeface="Consolas" panose="020B0609020204030204" pitchFamily="49" charset="0"/>
              </a:rPr>
              <a:t>. codes:  0 ‘***’ 0.001 ‘**’ 0.01 ‘*’ 0.05 ‘.’ 0.1 ‘ ’ 1</a:t>
            </a:r>
          </a:p>
          <a:p>
            <a:pPr marL="800100" lvl="2" indent="0">
              <a:buNone/>
            </a:pPr>
            <a:endParaRPr lang="en-US" dirty="0">
              <a:latin typeface="Consolas" panose="020B0609020204030204" pitchFamily="49" charset="0"/>
              <a:cs typeface="Consolas" panose="020B0609020204030204" pitchFamily="49" charset="0"/>
            </a:endParaRPr>
          </a:p>
          <a:p>
            <a:pPr marL="800100" lvl="2" indent="0">
              <a:buNone/>
            </a:pPr>
            <a:r>
              <a:rPr lang="en-US" dirty="0">
                <a:latin typeface="Consolas" panose="020B0609020204030204" pitchFamily="49" charset="0"/>
                <a:cs typeface="Consolas" panose="020B0609020204030204" pitchFamily="49" charset="0"/>
              </a:rPr>
              <a:t>(Dispersion parameter for binomial family taken to be 1)</a:t>
            </a:r>
          </a:p>
          <a:p>
            <a:pPr marL="800100" lvl="2" indent="0">
              <a:buNone/>
            </a:pPr>
            <a:endParaRPr lang="en-US" dirty="0">
              <a:latin typeface="Consolas" panose="020B0609020204030204" pitchFamily="49" charset="0"/>
              <a:cs typeface="Consolas" panose="020B0609020204030204" pitchFamily="49" charset="0"/>
            </a:endParaRPr>
          </a:p>
          <a:p>
            <a:pPr marL="800100" lvl="2" indent="0">
              <a:buNone/>
            </a:pPr>
            <a:r>
              <a:rPr lang="en-US" dirty="0">
                <a:latin typeface="Consolas" panose="020B0609020204030204" pitchFamily="49" charset="0"/>
                <a:cs typeface="Consolas" panose="020B0609020204030204" pitchFamily="49" charset="0"/>
              </a:rPr>
              <a:t>    Null deviance: 205.27  on 168  degrees of freedom</a:t>
            </a:r>
          </a:p>
          <a:p>
            <a:pPr marL="800100" lvl="2" indent="0">
              <a:buNone/>
            </a:pPr>
            <a:r>
              <a:rPr lang="en-US" dirty="0">
                <a:latin typeface="Consolas" panose="020B0609020204030204" pitchFamily="49" charset="0"/>
                <a:cs typeface="Consolas" panose="020B0609020204030204" pitchFamily="49" charset="0"/>
              </a:rPr>
              <a:t>Residual deviance: 186.76  on 167  degrees of freedom</a:t>
            </a:r>
          </a:p>
          <a:p>
            <a:pPr marL="800100" lvl="2" indent="0">
              <a:buNone/>
            </a:pPr>
            <a:r>
              <a:rPr lang="en-US" dirty="0">
                <a:latin typeface="Consolas" panose="020B0609020204030204" pitchFamily="49" charset="0"/>
                <a:cs typeface="Consolas" panose="020B0609020204030204" pitchFamily="49" charset="0"/>
              </a:rPr>
              <a:t>AIC: 190.76</a:t>
            </a:r>
          </a:p>
          <a:p>
            <a:pPr marL="800100" lvl="2" indent="0">
              <a:buNone/>
            </a:pPr>
            <a:endParaRPr lang="en-US" dirty="0">
              <a:latin typeface="Consolas" panose="020B0609020204030204" pitchFamily="49" charset="0"/>
              <a:cs typeface="Consolas" panose="020B0609020204030204" pitchFamily="49" charset="0"/>
            </a:endParaRPr>
          </a:p>
          <a:p>
            <a:pPr marL="800100" lvl="2" indent="0">
              <a:buNone/>
            </a:pPr>
            <a:r>
              <a:rPr lang="en-US" dirty="0">
                <a:latin typeface="Consolas" panose="020B0609020204030204" pitchFamily="49" charset="0"/>
                <a:cs typeface="Consolas" panose="020B0609020204030204" pitchFamily="49" charset="0"/>
              </a:rPr>
              <a:t>Number of Fisher Scoring iterations: 4</a:t>
            </a:r>
          </a:p>
        </p:txBody>
      </p:sp>
    </p:spTree>
    <p:extLst>
      <p:ext uri="{BB962C8B-B14F-4D97-AF65-F5344CB8AC3E}">
        <p14:creationId xmlns:p14="http://schemas.microsoft.com/office/powerpoint/2010/main" val="51733855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Fracture and age – log-odds</a:t>
            </a:r>
          </a:p>
        </p:txBody>
      </p:sp>
      <p:sp>
        <p:nvSpPr>
          <p:cNvPr id="3" name="Text Placeholder 2"/>
          <p:cNvSpPr>
            <a:spLocks noGrp="1"/>
          </p:cNvSpPr>
          <p:nvPr>
            <p:ph type="body" sz="quarter" idx="10"/>
          </p:nvPr>
        </p:nvSpPr>
        <p:spPr>
          <a:xfrm>
            <a:off x="811214" y="1686287"/>
            <a:ext cx="7534275" cy="2204246"/>
          </a:xfrm>
        </p:spPr>
        <p:txBody>
          <a:bodyPr>
            <a:normAutofit fontScale="25000" lnSpcReduction="20000"/>
          </a:bodyPr>
          <a:lstStyle/>
          <a:p>
            <a:pPr marL="800100" lvl="2" indent="0">
              <a:buNone/>
            </a:pPr>
            <a:r>
              <a:rPr lang="en-US" dirty="0">
                <a:latin typeface="Consolas" panose="020B0609020204030204" pitchFamily="49" charset="0"/>
                <a:cs typeface="Consolas" panose="020B0609020204030204" pitchFamily="49" charset="0"/>
              </a:rPr>
              <a:t>. logit fracture age</a:t>
            </a:r>
          </a:p>
          <a:p>
            <a:pPr marL="800100" lvl="2" indent="0">
              <a:buNone/>
            </a:pPr>
            <a:endParaRPr lang="en-US" dirty="0">
              <a:latin typeface="Consolas" panose="020B0609020204030204" pitchFamily="49" charset="0"/>
              <a:cs typeface="Consolas" panose="020B0609020204030204" pitchFamily="49" charset="0"/>
            </a:endParaRPr>
          </a:p>
          <a:p>
            <a:pPr marL="800100" lvl="2" indent="0">
              <a:buNone/>
            </a:pPr>
            <a:r>
              <a:rPr lang="en-US" dirty="0">
                <a:latin typeface="Consolas" panose="020B0609020204030204" pitchFamily="49" charset="0"/>
                <a:cs typeface="Consolas" panose="020B0609020204030204" pitchFamily="49" charset="0"/>
              </a:rPr>
              <a:t>Iteration 0:   log likelihood = -102.63604  </a:t>
            </a:r>
          </a:p>
          <a:p>
            <a:pPr marL="800100" lvl="2" indent="0">
              <a:buNone/>
            </a:pPr>
            <a:r>
              <a:rPr lang="en-US" dirty="0">
                <a:latin typeface="Consolas" panose="020B0609020204030204" pitchFamily="49" charset="0"/>
                <a:cs typeface="Consolas" panose="020B0609020204030204" pitchFamily="49" charset="0"/>
              </a:rPr>
              <a:t>Iteration 1:   log likelihood = -93.602157  </a:t>
            </a:r>
          </a:p>
          <a:p>
            <a:pPr marL="800100" lvl="2" indent="0">
              <a:buNone/>
            </a:pPr>
            <a:r>
              <a:rPr lang="en-US" dirty="0">
                <a:latin typeface="Consolas" panose="020B0609020204030204" pitchFamily="49" charset="0"/>
                <a:cs typeface="Consolas" panose="020B0609020204030204" pitchFamily="49" charset="0"/>
              </a:rPr>
              <a:t>Iteration 2:   log likelihood = -93.378565  </a:t>
            </a:r>
          </a:p>
          <a:p>
            <a:pPr marL="800100" lvl="2" indent="0">
              <a:buNone/>
            </a:pPr>
            <a:r>
              <a:rPr lang="en-US" dirty="0">
                <a:latin typeface="Consolas" panose="020B0609020204030204" pitchFamily="49" charset="0"/>
                <a:cs typeface="Consolas" panose="020B0609020204030204" pitchFamily="49" charset="0"/>
              </a:rPr>
              <a:t>Iteration 3:   log likelihood =  -93.37797  </a:t>
            </a:r>
          </a:p>
          <a:p>
            <a:pPr marL="800100" lvl="2" indent="0">
              <a:buNone/>
            </a:pPr>
            <a:r>
              <a:rPr lang="en-US" dirty="0">
                <a:latin typeface="Consolas" panose="020B0609020204030204" pitchFamily="49" charset="0"/>
                <a:cs typeface="Consolas" panose="020B0609020204030204" pitchFamily="49" charset="0"/>
              </a:rPr>
              <a:t>Iteration 4:   log likelihood =  -93.37797  </a:t>
            </a:r>
          </a:p>
          <a:p>
            <a:pPr marL="800100" lvl="2" indent="0">
              <a:buNone/>
            </a:pPr>
            <a:endParaRPr lang="en-US" dirty="0">
              <a:latin typeface="Consolas" panose="020B0609020204030204" pitchFamily="49" charset="0"/>
              <a:cs typeface="Consolas" panose="020B0609020204030204" pitchFamily="49" charset="0"/>
            </a:endParaRPr>
          </a:p>
          <a:p>
            <a:pPr marL="800100" lvl="2" indent="0">
              <a:buNone/>
            </a:pPr>
            <a:r>
              <a:rPr lang="en-US" dirty="0">
                <a:latin typeface="Consolas" panose="020B0609020204030204" pitchFamily="49" charset="0"/>
                <a:cs typeface="Consolas" panose="020B0609020204030204" pitchFamily="49" charset="0"/>
              </a:rPr>
              <a:t>Logistic regression                             Number of </a:t>
            </a:r>
            <a:r>
              <a:rPr lang="en-US" dirty="0" err="1">
                <a:latin typeface="Consolas" panose="020B0609020204030204" pitchFamily="49" charset="0"/>
                <a:cs typeface="Consolas" panose="020B0609020204030204" pitchFamily="49" charset="0"/>
              </a:rPr>
              <a:t>obs</a:t>
            </a:r>
            <a:r>
              <a:rPr lang="en-US" dirty="0">
                <a:latin typeface="Consolas" panose="020B0609020204030204" pitchFamily="49" charset="0"/>
                <a:cs typeface="Consolas" panose="020B0609020204030204" pitchFamily="49" charset="0"/>
              </a:rPr>
              <a:t>     =        169</a:t>
            </a:r>
          </a:p>
          <a:p>
            <a:pPr marL="800100" lvl="2" indent="0">
              <a:buNone/>
            </a:pPr>
            <a:r>
              <a:rPr lang="en-US" dirty="0">
                <a:latin typeface="Consolas" panose="020B0609020204030204" pitchFamily="49" charset="0"/>
                <a:cs typeface="Consolas" panose="020B0609020204030204" pitchFamily="49" charset="0"/>
              </a:rPr>
              <a:t>                                                LR chi2(1)        =      18.52</a:t>
            </a:r>
          </a:p>
          <a:p>
            <a:pPr marL="800100" lvl="2" indent="0">
              <a:buNone/>
            </a:pPr>
            <a:r>
              <a:rPr lang="en-US" dirty="0">
                <a:latin typeface="Consolas" panose="020B0609020204030204" pitchFamily="49" charset="0"/>
                <a:cs typeface="Consolas" panose="020B0609020204030204" pitchFamily="49" charset="0"/>
              </a:rPr>
              <a:t>                                                Prob &gt; chi2       =     0.0000</a:t>
            </a:r>
          </a:p>
          <a:p>
            <a:pPr marL="800100" lvl="2" indent="0">
              <a:buNone/>
            </a:pPr>
            <a:r>
              <a:rPr lang="en-US" dirty="0">
                <a:latin typeface="Consolas" panose="020B0609020204030204" pitchFamily="49" charset="0"/>
                <a:cs typeface="Consolas" panose="020B0609020204030204" pitchFamily="49" charset="0"/>
              </a:rPr>
              <a:t>Log likelihood =  -93.37797                     Pseudo R2         =     0.0902</a:t>
            </a:r>
          </a:p>
          <a:p>
            <a:pPr marL="800100" lvl="2" indent="0">
              <a:buNone/>
            </a:pPr>
            <a:endParaRPr lang="en-US" dirty="0">
              <a:latin typeface="Consolas" panose="020B0609020204030204" pitchFamily="49" charset="0"/>
              <a:cs typeface="Consolas" panose="020B0609020204030204" pitchFamily="49" charset="0"/>
            </a:endParaRPr>
          </a:p>
          <a:p>
            <a:pPr marL="800100" lvl="2" indent="0">
              <a:buNone/>
            </a:pPr>
            <a:r>
              <a:rPr lang="en-US" dirty="0">
                <a:latin typeface="Consolas" panose="020B0609020204030204" pitchFamily="49" charset="0"/>
                <a:cs typeface="Consolas" panose="020B0609020204030204" pitchFamily="49" charset="0"/>
              </a:rPr>
              <a:t>------------------------------------------------------------------------------</a:t>
            </a:r>
          </a:p>
          <a:p>
            <a:pPr marL="800100" lvl="2" indent="0">
              <a:buNone/>
            </a:pPr>
            <a:r>
              <a:rPr lang="en-US" dirty="0">
                <a:latin typeface="Consolas" panose="020B0609020204030204" pitchFamily="49" charset="0"/>
                <a:cs typeface="Consolas" panose="020B0609020204030204" pitchFamily="49" charset="0"/>
              </a:rPr>
              <a:t>    fracture |      Coef.   Std. Err.      z    P&gt;|z|     [95% Conf. Interval]</a:t>
            </a:r>
          </a:p>
          <a:p>
            <a:pPr marL="800100" lvl="2" indent="0">
              <a:buNone/>
            </a:pPr>
            <a:r>
              <a:rPr lang="en-US" dirty="0">
                <a:latin typeface="Consolas" panose="020B0609020204030204" pitchFamily="49" charset="0"/>
                <a:cs typeface="Consolas" panose="020B0609020204030204" pitchFamily="49" charset="0"/>
              </a:rPr>
              <a:t>-------------+----------------------------------------------------------------</a:t>
            </a:r>
          </a:p>
          <a:p>
            <a:pPr marL="800100" lvl="2" indent="0">
              <a:buNone/>
            </a:pPr>
            <a:r>
              <a:rPr lang="en-US" dirty="0">
                <a:latin typeface="Consolas" panose="020B0609020204030204" pitchFamily="49" charset="0"/>
                <a:cs typeface="Consolas" panose="020B0609020204030204" pitchFamily="49" charset="0"/>
              </a:rPr>
              <a:t>         age |   .0634076   .0158255     4.01   0.000     .0323902     .094425</a:t>
            </a:r>
          </a:p>
          <a:p>
            <a:pPr marL="800100" lvl="2" indent="0">
              <a:buNone/>
            </a:pPr>
            <a:r>
              <a:rPr lang="en-US" dirty="0">
                <a:latin typeface="Consolas" panose="020B0609020204030204" pitchFamily="49" charset="0"/>
                <a:cs typeface="Consolas" panose="020B0609020204030204" pitchFamily="49" charset="0"/>
              </a:rPr>
              <a:t>       _cons |  -5.018625    1.07672    -4.66   0.000    -7.128958   -2.908293</a:t>
            </a:r>
          </a:p>
          <a:p>
            <a:pPr marL="800100" lvl="2" indent="0">
              <a:buNone/>
            </a:pPr>
            <a:r>
              <a:rPr lang="en-US" dirty="0">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219828937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Fracture and age – odds ratio</a:t>
            </a:r>
          </a:p>
        </p:txBody>
      </p:sp>
      <mc:AlternateContent xmlns:mc="http://schemas.openxmlformats.org/markup-compatibility/2006" xmlns:a14="http://schemas.microsoft.com/office/drawing/2010/main">
        <mc:Choice Requires="a14">
          <p:sp>
            <p:nvSpPr>
              <p:cNvPr id="3" name="Text Placeholder 2"/>
              <p:cNvSpPr>
                <a:spLocks noGrp="1"/>
              </p:cNvSpPr>
              <p:nvPr>
                <p:ph type="body" sz="quarter" idx="10"/>
              </p:nvPr>
            </p:nvSpPr>
            <p:spPr>
              <a:xfrm>
                <a:off x="811214" y="1686286"/>
                <a:ext cx="7534275" cy="3070011"/>
              </a:xfrm>
            </p:spPr>
            <p:txBody>
              <a:bodyPr>
                <a:normAutofit fontScale="70000" lnSpcReduction="20000"/>
              </a:bodyPr>
              <a:lstStyle/>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𝑙𝑜𝑔𝑖𝑡</m:t>
                      </m:r>
                      <m:d>
                        <m:dPr>
                          <m:ctrlPr>
                            <a:rPr lang="en-US" b="0" i="1" smtClean="0">
                              <a:latin typeface="Cambria Math" panose="02040503050406030204" pitchFamily="18" charset="0"/>
                            </a:rPr>
                          </m:ctrlPr>
                        </m:dPr>
                        <m:e>
                          <m:r>
                            <a:rPr lang="en-US" b="0" i="1" smtClean="0">
                              <a:latin typeface="Cambria Math" panose="02040503050406030204" pitchFamily="18" charset="0"/>
                            </a:rPr>
                            <m:t>𝑝</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1</m:t>
                          </m:r>
                        </m:sub>
                      </m:sSub>
                      <m:r>
                        <a:rPr lang="en-US" b="0" i="1" smtClean="0">
                          <a:latin typeface="Cambria Math" panose="02040503050406030204" pitchFamily="18" charset="0"/>
                        </a:rPr>
                        <m:t>𝐴𝑔𝑒</m:t>
                      </m:r>
                    </m:oMath>
                  </m:oMathPara>
                </a14:m>
                <a:endParaRPr lang="en-US" b="0" dirty="0"/>
              </a:p>
              <a:p>
                <a:pPr marL="0" indent="0">
                  <a:buNone/>
                </a:pPr>
                <a:endParaRPr lang="en-US" b="0"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𝑂𝑑𝑑𝑠</m:t>
                      </m:r>
                      <m:r>
                        <a:rPr lang="en-US" b="0" i="1" smtClean="0">
                          <a:latin typeface="Cambria Math" panose="02040503050406030204" pitchFamily="18" charset="0"/>
                        </a:rPr>
                        <m:t> </m:t>
                      </m:r>
                      <m:r>
                        <a:rPr lang="en-US" b="0" i="1" smtClean="0">
                          <a:latin typeface="Cambria Math" panose="02040503050406030204" pitchFamily="18" charset="0"/>
                        </a:rPr>
                        <m:t>𝑟𝑎𝑡𝑖𝑜</m:t>
                      </m:r>
                      <m:r>
                        <a:rPr lang="en-US" b="0" i="1" smtClean="0">
                          <a:latin typeface="Cambria Math" panose="02040503050406030204" pitchFamily="18" charset="0"/>
                        </a:rPr>
                        <m:t>=</m:t>
                      </m:r>
                      <m:r>
                        <a:rPr lang="en-US" b="0" i="1" smtClean="0">
                          <a:latin typeface="Cambria Math" panose="02040503050406030204" pitchFamily="18" charset="0"/>
                        </a:rPr>
                        <m:t>𝑂𝑅</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1</m:t>
                              </m:r>
                            </m:sub>
                          </m:sSub>
                        </m:sup>
                      </m:sSup>
                    </m:oMath>
                  </m:oMathPara>
                </a14:m>
                <a:endParaRPr lang="en-US" dirty="0"/>
              </a:p>
              <a:p>
                <a:endParaRPr lang="en-US" dirty="0"/>
              </a:p>
              <a:p>
                <a:pPr lvl="1"/>
                <a14:m>
                  <m:oMath xmlns:m="http://schemas.openxmlformats.org/officeDocument/2006/math">
                    <m:r>
                      <a:rPr lang="en-US" b="0" i="1" smtClean="0">
                        <a:latin typeface="Cambria Math" panose="02040503050406030204" pitchFamily="18" charset="0"/>
                      </a:rPr>
                      <m:t>𝑂𝑅</m:t>
                    </m:r>
                    <m:r>
                      <a:rPr lang="en-US" b="0" i="1" smtClean="0">
                        <a:latin typeface="Cambria Math" panose="02040503050406030204" pitchFamily="18" charset="0"/>
                      </a:rPr>
                      <m:t>&gt;1</m:t>
                    </m:r>
                  </m:oMath>
                </a14:m>
                <a:r>
                  <a:rPr lang="en-US" dirty="0"/>
                  <a:t>, then greater likelihood of outcome (hip fracture) as age increases</a:t>
                </a:r>
              </a:p>
              <a:p>
                <a:pPr lvl="1"/>
                <a14:m>
                  <m:oMath xmlns:m="http://schemas.openxmlformats.org/officeDocument/2006/math">
                    <m:r>
                      <a:rPr lang="en-US" i="1">
                        <a:latin typeface="Cambria Math" panose="02040503050406030204" pitchFamily="18" charset="0"/>
                      </a:rPr>
                      <m:t>𝑂𝑅</m:t>
                    </m:r>
                    <m:r>
                      <a:rPr lang="en-US" b="0" i="1" smtClean="0">
                        <a:latin typeface="Cambria Math" panose="02040503050406030204" pitchFamily="18" charset="0"/>
                      </a:rPr>
                      <m:t>&lt;</m:t>
                    </m:r>
                    <m:r>
                      <a:rPr lang="en-US" i="1">
                        <a:latin typeface="Cambria Math" panose="02040503050406030204" pitchFamily="18" charset="0"/>
                      </a:rPr>
                      <m:t>1</m:t>
                    </m:r>
                  </m:oMath>
                </a14:m>
                <a:r>
                  <a:rPr lang="en-US" dirty="0"/>
                  <a:t>, then lesser likelihood of outcome as age increases</a:t>
                </a:r>
              </a:p>
              <a:p>
                <a:pPr lvl="1"/>
                <a14:m>
                  <m:oMath xmlns:m="http://schemas.openxmlformats.org/officeDocument/2006/math">
                    <m:r>
                      <a:rPr lang="en-US" i="1">
                        <a:latin typeface="Cambria Math" panose="02040503050406030204" pitchFamily="18" charset="0"/>
                      </a:rPr>
                      <m:t>𝑂𝑅</m:t>
                    </m:r>
                    <m:r>
                      <a:rPr lang="en-US" b="0" i="1" smtClean="0">
                        <a:latin typeface="Cambria Math" panose="02040503050406030204" pitchFamily="18" charset="0"/>
                      </a:rPr>
                      <m:t>=</m:t>
                    </m:r>
                    <m:r>
                      <a:rPr lang="en-US" i="1">
                        <a:latin typeface="Cambria Math" panose="02040503050406030204" pitchFamily="18" charset="0"/>
                      </a:rPr>
                      <m:t>1</m:t>
                    </m:r>
                  </m:oMath>
                </a14:m>
                <a:r>
                  <a:rPr lang="en-US" dirty="0"/>
                  <a:t>, then the same likelihood of outcome as age increases</a:t>
                </a:r>
              </a:p>
              <a:p>
                <a:endParaRPr lang="en-US" dirty="0"/>
              </a:p>
            </p:txBody>
          </p:sp>
        </mc:Choice>
        <mc:Fallback xmlns="">
          <p:sp>
            <p:nvSpPr>
              <p:cNvPr id="3" name="Text Placeholder 2"/>
              <p:cNvSpPr>
                <a:spLocks noGrp="1" noRot="1" noChangeAspect="1" noMove="1" noResize="1" noEditPoints="1" noAdjustHandles="1" noChangeArrowheads="1" noChangeShapeType="1" noTextEdit="1"/>
              </p:cNvSpPr>
              <p:nvPr>
                <p:ph type="body" sz="quarter" idx="10"/>
              </p:nvPr>
            </p:nvSpPr>
            <p:spPr>
              <a:xfrm>
                <a:off x="811214" y="1686286"/>
                <a:ext cx="7534275" cy="3070011"/>
              </a:xfr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47146175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Fracture and age –odds ratio</a:t>
            </a:r>
          </a:p>
        </p:txBody>
      </p:sp>
      <p:sp>
        <p:nvSpPr>
          <p:cNvPr id="3" name="Text Placeholder 2"/>
          <p:cNvSpPr>
            <a:spLocks noGrp="1"/>
          </p:cNvSpPr>
          <p:nvPr>
            <p:ph type="body" sz="quarter" idx="10"/>
          </p:nvPr>
        </p:nvSpPr>
        <p:spPr>
          <a:xfrm>
            <a:off x="811214" y="1686286"/>
            <a:ext cx="7534275" cy="2814829"/>
          </a:xfrm>
        </p:spPr>
        <p:txBody>
          <a:bodyPr>
            <a:normAutofit fontScale="62500" lnSpcReduction="20000"/>
          </a:bodyPr>
          <a:lstStyle/>
          <a:p>
            <a:endParaRPr lang="en-US" dirty="0"/>
          </a:p>
          <a:p>
            <a:endParaRPr lang="en-US" dirty="0"/>
          </a:p>
          <a:p>
            <a:endParaRPr lang="en-US" dirty="0"/>
          </a:p>
          <a:p>
            <a:endParaRPr lang="en-US" dirty="0"/>
          </a:p>
          <a:p>
            <a:endParaRPr lang="en-US" dirty="0"/>
          </a:p>
          <a:p>
            <a:r>
              <a:rPr lang="en-US" dirty="0"/>
              <a:t>Interpretation: For every one unit increase in age, the odds of fracture occurring increases 1.1 times (95% CI: 1.0 to 1.1 times). There is a statistically significant association between hip fracture and age (</a:t>
            </a:r>
            <a:r>
              <a:rPr lang="en-US" i="1" dirty="0"/>
              <a:t>P</a:t>
            </a:r>
            <a:r>
              <a:rPr lang="en-US" dirty="0"/>
              <a:t> &lt; 0.001).</a:t>
            </a:r>
          </a:p>
        </p:txBody>
      </p:sp>
      <p:pic>
        <p:nvPicPr>
          <p:cNvPr id="4" name="Picture 3">
            <a:extLst>
              <a:ext uri="{FF2B5EF4-FFF2-40B4-BE49-F238E27FC236}">
                <a16:creationId xmlns:a16="http://schemas.microsoft.com/office/drawing/2014/main" id="{5715C85A-5B93-A244-B424-47CC44573E8D}"/>
              </a:ext>
            </a:extLst>
          </p:cNvPr>
          <p:cNvPicPr>
            <a:picLocks noChangeAspect="1"/>
          </p:cNvPicPr>
          <p:nvPr/>
        </p:nvPicPr>
        <p:blipFill>
          <a:blip r:embed="rId3"/>
          <a:stretch>
            <a:fillRect/>
          </a:stretch>
        </p:blipFill>
        <p:spPr>
          <a:xfrm>
            <a:off x="2507375" y="1686286"/>
            <a:ext cx="3982720" cy="1173480"/>
          </a:xfrm>
          <a:prstGeom prst="rect">
            <a:avLst/>
          </a:prstGeom>
        </p:spPr>
      </p:pic>
    </p:spTree>
    <p:extLst>
      <p:ext uri="{BB962C8B-B14F-4D97-AF65-F5344CB8AC3E}">
        <p14:creationId xmlns:p14="http://schemas.microsoft.com/office/powerpoint/2010/main" val="251016952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Fracture and age –odds ratio</a:t>
            </a:r>
          </a:p>
        </p:txBody>
      </p:sp>
      <p:sp>
        <p:nvSpPr>
          <p:cNvPr id="3" name="Text Placeholder 2"/>
          <p:cNvSpPr>
            <a:spLocks noGrp="1"/>
          </p:cNvSpPr>
          <p:nvPr>
            <p:ph type="body" sz="quarter" idx="10"/>
          </p:nvPr>
        </p:nvSpPr>
        <p:spPr>
          <a:xfrm>
            <a:off x="811214" y="1686287"/>
            <a:ext cx="7534275" cy="2204246"/>
          </a:xfrm>
        </p:spPr>
        <p:txBody>
          <a:bodyPr>
            <a:normAutofit/>
          </a:bodyPr>
          <a:lstStyle/>
          <a:p>
            <a:pPr marL="800100" lvl="2" indent="0">
              <a:buNone/>
            </a:pPr>
            <a:r>
              <a:rPr lang="en-US" sz="800" dirty="0">
                <a:latin typeface="Consolas" panose="020B0609020204030204" pitchFamily="49" charset="0"/>
                <a:cs typeface="Consolas" panose="020B0609020204030204" pitchFamily="49" charset="0"/>
              </a:rPr>
              <a:t>&gt; res &lt;- </a:t>
            </a:r>
            <a:r>
              <a:rPr lang="en-US" sz="800" dirty="0" err="1">
                <a:latin typeface="Consolas" panose="020B0609020204030204" pitchFamily="49" charset="0"/>
                <a:cs typeface="Consolas" panose="020B0609020204030204" pitchFamily="49" charset="0"/>
              </a:rPr>
              <a:t>glm</a:t>
            </a:r>
            <a:r>
              <a:rPr lang="en-US" sz="800" dirty="0">
                <a:latin typeface="Consolas" panose="020B0609020204030204" pitchFamily="49" charset="0"/>
                <a:cs typeface="Consolas" panose="020B0609020204030204" pitchFamily="49" charset="0"/>
              </a:rPr>
              <a:t>((fracture == "Yes") ~ age, </a:t>
            </a:r>
          </a:p>
          <a:p>
            <a:pPr marL="800100" lvl="2" indent="0">
              <a:buNone/>
            </a:pPr>
            <a:r>
              <a:rPr lang="en-US" sz="800" dirty="0">
                <a:latin typeface="Consolas" panose="020B0609020204030204" pitchFamily="49" charset="0"/>
                <a:cs typeface="Consolas" panose="020B0609020204030204" pitchFamily="49" charset="0"/>
              </a:rPr>
              <a:t>+     family = binomial(link = "logit"), </a:t>
            </a:r>
          </a:p>
          <a:p>
            <a:pPr marL="800100" lvl="2" indent="0">
              <a:buNone/>
            </a:pPr>
            <a:r>
              <a:rPr lang="en-US" sz="800" dirty="0">
                <a:latin typeface="Consolas" panose="020B0609020204030204" pitchFamily="49" charset="0"/>
                <a:cs typeface="Consolas" panose="020B0609020204030204" pitchFamily="49" charset="0"/>
              </a:rPr>
              <a:t>+     data = data)</a:t>
            </a:r>
          </a:p>
          <a:p>
            <a:pPr marL="800100" lvl="2" indent="0">
              <a:buNone/>
            </a:pPr>
            <a:r>
              <a:rPr lang="en-US" sz="800" dirty="0">
                <a:latin typeface="Consolas" panose="020B0609020204030204" pitchFamily="49" charset="0"/>
                <a:cs typeface="Consolas" panose="020B0609020204030204" pitchFamily="49" charset="0"/>
              </a:rPr>
              <a:t>&gt; exp(</a:t>
            </a:r>
            <a:r>
              <a:rPr lang="en-US" sz="800" dirty="0" err="1">
                <a:latin typeface="Consolas" panose="020B0609020204030204" pitchFamily="49" charset="0"/>
                <a:cs typeface="Consolas" panose="020B0609020204030204" pitchFamily="49" charset="0"/>
              </a:rPr>
              <a:t>cbind</a:t>
            </a:r>
            <a:r>
              <a:rPr lang="en-US" sz="800" dirty="0">
                <a:latin typeface="Consolas" panose="020B0609020204030204" pitchFamily="49" charset="0"/>
                <a:cs typeface="Consolas" panose="020B0609020204030204" pitchFamily="49" charset="0"/>
              </a:rPr>
              <a:t>(OR = </a:t>
            </a:r>
            <a:r>
              <a:rPr lang="en-US" sz="800" dirty="0" err="1">
                <a:latin typeface="Consolas" panose="020B0609020204030204" pitchFamily="49" charset="0"/>
                <a:cs typeface="Consolas" panose="020B0609020204030204" pitchFamily="49" charset="0"/>
              </a:rPr>
              <a:t>coef</a:t>
            </a:r>
            <a:r>
              <a:rPr lang="en-US" sz="800" dirty="0">
                <a:latin typeface="Consolas" panose="020B0609020204030204" pitchFamily="49" charset="0"/>
                <a:cs typeface="Consolas" panose="020B0609020204030204" pitchFamily="49" charset="0"/>
              </a:rPr>
              <a:t>(res), </a:t>
            </a:r>
            <a:r>
              <a:rPr lang="en-US" sz="800" dirty="0" err="1">
                <a:latin typeface="Consolas" panose="020B0609020204030204" pitchFamily="49" charset="0"/>
                <a:cs typeface="Consolas" panose="020B0609020204030204" pitchFamily="49" charset="0"/>
              </a:rPr>
              <a:t>confint</a:t>
            </a:r>
            <a:r>
              <a:rPr lang="en-US" sz="800" dirty="0">
                <a:latin typeface="Consolas" panose="020B0609020204030204" pitchFamily="49" charset="0"/>
                <a:cs typeface="Consolas" panose="020B0609020204030204" pitchFamily="49" charset="0"/>
              </a:rPr>
              <a:t>(res)))</a:t>
            </a:r>
          </a:p>
          <a:p>
            <a:pPr marL="800100" lvl="2" indent="0">
              <a:buNone/>
            </a:pPr>
            <a:r>
              <a:rPr lang="en-US" sz="800" dirty="0">
                <a:latin typeface="Consolas" panose="020B0609020204030204" pitchFamily="49" charset="0"/>
                <a:cs typeface="Consolas" panose="020B0609020204030204" pitchFamily="49" charset="0"/>
              </a:rPr>
              <a:t>Waiting for profiling to be done...</a:t>
            </a:r>
          </a:p>
          <a:p>
            <a:pPr marL="800100" lvl="2" indent="0">
              <a:buNone/>
            </a:pPr>
            <a:r>
              <a:rPr lang="en-US" sz="800" dirty="0">
                <a:latin typeface="Consolas" panose="020B0609020204030204" pitchFamily="49" charset="0"/>
                <a:cs typeface="Consolas" panose="020B0609020204030204" pitchFamily="49" charset="0"/>
              </a:rPr>
              <a:t>                    OR        2.5 %    97.5 %</a:t>
            </a:r>
          </a:p>
          <a:p>
            <a:pPr marL="800100" lvl="2" indent="0">
              <a:buNone/>
            </a:pPr>
            <a:r>
              <a:rPr lang="en-US" sz="800" dirty="0">
                <a:latin typeface="Consolas" panose="020B0609020204030204" pitchFamily="49" charset="0"/>
                <a:cs typeface="Consolas" panose="020B0609020204030204" pitchFamily="49" charset="0"/>
              </a:rPr>
              <a:t>(Intercept) 0.00661361 0.0007122222 0.0494659</a:t>
            </a:r>
          </a:p>
          <a:p>
            <a:pPr marL="800100" lvl="2" indent="0">
              <a:buNone/>
            </a:pPr>
            <a:r>
              <a:rPr lang="en-US" sz="800" dirty="0">
                <a:latin typeface="Consolas" panose="020B0609020204030204" pitchFamily="49" charset="0"/>
                <a:cs typeface="Consolas" panose="020B0609020204030204" pitchFamily="49" charset="0"/>
              </a:rPr>
              <a:t>age         1.06546105 1.0341146816 1.1006313</a:t>
            </a:r>
          </a:p>
        </p:txBody>
      </p:sp>
    </p:spTree>
    <p:extLst>
      <p:ext uri="{BB962C8B-B14F-4D97-AF65-F5344CB8AC3E}">
        <p14:creationId xmlns:p14="http://schemas.microsoft.com/office/powerpoint/2010/main" val="20789458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Describe a relationship</a:t>
            </a:r>
          </a:p>
        </p:txBody>
      </p:sp>
      <mc:AlternateContent xmlns:mc="http://schemas.openxmlformats.org/markup-compatibility/2006" xmlns:a14="http://schemas.microsoft.com/office/drawing/2010/main">
        <mc:Choice Requires="a14">
          <p:sp>
            <p:nvSpPr>
              <p:cNvPr id="3" name="Text Placeholder 2"/>
              <p:cNvSpPr>
                <a:spLocks noGrp="1"/>
              </p:cNvSpPr>
              <p:nvPr>
                <p:ph type="body" sz="quarter" idx="10"/>
              </p:nvPr>
            </p:nvSpPr>
            <p:spPr>
              <a:xfrm>
                <a:off x="811214" y="1686287"/>
                <a:ext cx="7534275" cy="2204246"/>
              </a:xfrm>
            </p:spPr>
            <p:txBody>
              <a:bodyPr>
                <a:normAutofit/>
              </a:bodyPr>
              <a:lstStyle/>
              <a:p>
                <a14:m>
                  <m:oMath xmlns:m="http://schemas.openxmlformats.org/officeDocument/2006/math">
                    <m:r>
                      <m:rPr>
                        <m:nor/>
                      </m:rPr>
                      <a:rPr lang="en-US"/>
                      <m:t>A</m:t>
                    </m:r>
                    <m:r>
                      <m:rPr>
                        <m:nor/>
                      </m:rPr>
                      <a:rPr lang="en-US"/>
                      <m:t> </m:t>
                    </m:r>
                    <m:r>
                      <m:rPr>
                        <m:nor/>
                      </m:rPr>
                      <a:rPr lang="en-US"/>
                      <m:t>statistical</m:t>
                    </m:r>
                    <m:r>
                      <m:rPr>
                        <m:nor/>
                      </m:rPr>
                      <a:rPr lang="en-US"/>
                      <m:t> </m:t>
                    </m:r>
                    <m:r>
                      <m:rPr>
                        <m:nor/>
                      </m:rPr>
                      <a:rPr lang="en-US"/>
                      <m:t>model</m:t>
                    </m:r>
                    <m:r>
                      <m:rPr>
                        <m:nor/>
                      </m:rPr>
                      <a:rPr lang="en-US"/>
                      <m:t> </m:t>
                    </m:r>
                    <m:r>
                      <m:rPr>
                        <m:nor/>
                      </m:rPr>
                      <a:rPr lang="en-US"/>
                      <m:t>is</m:t>
                    </m:r>
                    <m:r>
                      <m:rPr>
                        <m:nor/>
                      </m:rPr>
                      <a:rPr lang="en-US"/>
                      <m:t> </m:t>
                    </m:r>
                    <m:r>
                      <m:rPr>
                        <m:nor/>
                      </m:rPr>
                      <a:rPr lang="en-US"/>
                      <m:t>a</m:t>
                    </m:r>
                    <m:r>
                      <m:rPr>
                        <m:nor/>
                      </m:rPr>
                      <a:rPr lang="en-US"/>
                      <m:t> </m:t>
                    </m:r>
                    <m:r>
                      <m:rPr>
                        <m:nor/>
                      </m:rPr>
                      <a:rPr lang="en-US"/>
                      <m:t>mathematical</m:t>
                    </m:r>
                    <m:r>
                      <m:rPr>
                        <m:nor/>
                      </m:rPr>
                      <a:rPr lang="en-US"/>
                      <m:t> </m:t>
                    </m:r>
                    <m:r>
                      <m:rPr>
                        <m:nor/>
                      </m:rPr>
                      <a:rPr lang="en-US"/>
                      <m:t>relationship</m:t>
                    </m:r>
                    <m:r>
                      <m:rPr>
                        <m:nor/>
                      </m:rPr>
                      <a:rPr lang="en-US"/>
                      <m:t> </m:t>
                    </m:r>
                    <m:r>
                      <m:rPr>
                        <m:nor/>
                      </m:rPr>
                      <a:rPr lang="en-US"/>
                      <m:t>between</m:t>
                    </m:r>
                    <m:r>
                      <m:rPr>
                        <m:nor/>
                      </m:rPr>
                      <a:rPr lang="en-US"/>
                      <m:t> </m:t>
                    </m:r>
                    <m:r>
                      <m:rPr>
                        <m:nor/>
                      </m:rPr>
                      <a:rPr lang="en-US" b="0" i="0" smtClean="0"/>
                      <m:t>an</m:t>
                    </m:r>
                    <m:r>
                      <m:rPr>
                        <m:nor/>
                      </m:rPr>
                      <a:rPr lang="en-US" b="0" i="0" smtClean="0"/>
                      <m:t> </m:t>
                    </m:r>
                    <m:r>
                      <m:rPr>
                        <m:nor/>
                      </m:rPr>
                      <a:rPr lang="en-US" b="0" i="0" smtClean="0"/>
                      <m:t>outcome</m:t>
                    </m:r>
                    <m:r>
                      <m:rPr>
                        <m:nor/>
                      </m:rPr>
                      <a:rPr lang="en-US" b="0" i="0" smtClean="0"/>
                      <m:t> (</m:t>
                    </m:r>
                    <m:r>
                      <m:rPr>
                        <m:nor/>
                      </m:rPr>
                      <a:rPr lang="en-US" b="0" i="0" smtClean="0"/>
                      <m:t>dependent</m:t>
                    </m:r>
                    <m:r>
                      <m:rPr>
                        <m:nor/>
                      </m:rPr>
                      <a:rPr lang="en-US" b="0" i="0" smtClean="0"/>
                      <m:t> </m:t>
                    </m:r>
                    <m:r>
                      <m:rPr>
                        <m:nor/>
                      </m:rPr>
                      <a:rPr lang="en-US" b="0" i="0" smtClean="0"/>
                      <m:t>variable</m:t>
                    </m:r>
                    <m:r>
                      <m:rPr>
                        <m:nor/>
                      </m:rPr>
                      <a:rPr lang="en-US" b="0" i="0" smtClean="0"/>
                      <m:t>) </m:t>
                    </m:r>
                    <m:r>
                      <m:rPr>
                        <m:nor/>
                      </m:rPr>
                      <a:rPr lang="en-US" b="0" i="0" smtClean="0"/>
                      <m:t>and</m:t>
                    </m:r>
                    <m:r>
                      <m:rPr>
                        <m:nor/>
                      </m:rPr>
                      <a:rPr lang="en-US" b="0" i="0" smtClean="0"/>
                      <m:t> </m:t>
                    </m:r>
                    <m:r>
                      <m:rPr>
                        <m:nor/>
                      </m:rPr>
                      <a:rPr lang="en-US" b="0" i="0" smtClean="0"/>
                      <m:t>one</m:t>
                    </m:r>
                    <m:r>
                      <m:rPr>
                        <m:nor/>
                      </m:rPr>
                      <a:rPr lang="en-US" b="0" i="0" smtClean="0"/>
                      <m:t> </m:t>
                    </m:r>
                    <m:r>
                      <m:rPr>
                        <m:nor/>
                      </m:rPr>
                      <a:rPr lang="en-US" b="0" i="0" smtClean="0"/>
                      <m:t>or</m:t>
                    </m:r>
                    <m:r>
                      <m:rPr>
                        <m:nor/>
                      </m:rPr>
                      <a:rPr lang="en-US" b="0" i="0" smtClean="0"/>
                      <m:t> </m:t>
                    </m:r>
                    <m:r>
                      <m:rPr>
                        <m:nor/>
                      </m:rPr>
                      <a:rPr lang="en-US" b="0" i="0" smtClean="0"/>
                      <m:t>more</m:t>
                    </m:r>
                    <m:r>
                      <m:rPr>
                        <m:nor/>
                      </m:rPr>
                      <a:rPr lang="en-US" b="0" i="0" smtClean="0"/>
                      <m:t> </m:t>
                    </m:r>
                    <m:r>
                      <m:rPr>
                        <m:nor/>
                      </m:rPr>
                      <a:rPr lang="en-US" b="0" i="0" smtClean="0"/>
                      <m:t>independent</m:t>
                    </m:r>
                    <m:r>
                      <m:rPr>
                        <m:nor/>
                      </m:rPr>
                      <a:rPr lang="en-US" b="0" i="0" smtClean="0"/>
                      <m:t> </m:t>
                    </m:r>
                    <m:r>
                      <m:rPr>
                        <m:nor/>
                      </m:rPr>
                      <a:rPr lang="en-US" b="0" i="0" smtClean="0"/>
                      <m:t>variables</m:t>
                    </m:r>
                    <m:r>
                      <m:rPr>
                        <m:nor/>
                      </m:rPr>
                      <a:rPr lang="en-US"/>
                      <m:t>.</m:t>
                    </m:r>
                  </m:oMath>
                </a14:m>
                <a:endParaRPr lang="en-US" dirty="0"/>
              </a:p>
              <a:p>
                <a:endParaRPr lang="en-US" dirty="0"/>
              </a:p>
            </p:txBody>
          </p:sp>
        </mc:Choice>
        <mc:Fallback xmlns="">
          <p:sp>
            <p:nvSpPr>
              <p:cNvPr id="3" name="Text Placeholder 2"/>
              <p:cNvSpPr>
                <a:spLocks noGrp="1" noRot="1" noChangeAspect="1" noMove="1" noResize="1" noEditPoints="1" noAdjustHandles="1" noChangeArrowheads="1" noChangeShapeType="1" noTextEdit="1"/>
              </p:cNvSpPr>
              <p:nvPr>
                <p:ph type="body" sz="quarter" idx="10"/>
              </p:nvPr>
            </p:nvSpPr>
            <p:spPr>
              <a:xfrm>
                <a:off x="811214" y="1686287"/>
                <a:ext cx="7534275" cy="2204246"/>
              </a:xfrm>
              <a:blipFill>
                <a:blip r:embed="rId2"/>
                <a:stretch>
                  <a:fillRect l="-1008" t="-571"/>
                </a:stretch>
              </a:blipFill>
            </p:spPr>
            <p:txBody>
              <a:bodyPr/>
              <a:lstStyle/>
              <a:p>
                <a:r>
                  <a:rPr lang="en-US">
                    <a:noFill/>
                  </a:rPr>
                  <a:t> </a:t>
                </a:r>
              </a:p>
            </p:txBody>
          </p:sp>
        </mc:Fallback>
      </mc:AlternateContent>
    </p:spTree>
    <p:extLst>
      <p:ext uri="{BB962C8B-B14F-4D97-AF65-F5344CB8AC3E}">
        <p14:creationId xmlns:p14="http://schemas.microsoft.com/office/powerpoint/2010/main" val="387659370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Fracture and age –odds ratio</a:t>
            </a:r>
          </a:p>
        </p:txBody>
      </p:sp>
      <p:sp>
        <p:nvSpPr>
          <p:cNvPr id="3" name="Text Placeholder 2"/>
          <p:cNvSpPr>
            <a:spLocks noGrp="1"/>
          </p:cNvSpPr>
          <p:nvPr>
            <p:ph type="body" sz="quarter" idx="10"/>
          </p:nvPr>
        </p:nvSpPr>
        <p:spPr>
          <a:xfrm>
            <a:off x="811214" y="1686287"/>
            <a:ext cx="7534275" cy="2204246"/>
          </a:xfrm>
        </p:spPr>
        <p:txBody>
          <a:bodyPr>
            <a:normAutofit fontScale="25000" lnSpcReduction="20000"/>
          </a:bodyPr>
          <a:lstStyle/>
          <a:p>
            <a:pPr marL="800100" lvl="2" indent="0">
              <a:buNone/>
            </a:pPr>
            <a:r>
              <a:rPr lang="en-US" dirty="0">
                <a:latin typeface="Consolas" panose="020B0609020204030204" pitchFamily="49" charset="0"/>
                <a:cs typeface="Consolas" panose="020B0609020204030204" pitchFamily="49" charset="0"/>
              </a:rPr>
              <a:t>. logit fracture age, or</a:t>
            </a:r>
          </a:p>
          <a:p>
            <a:pPr marL="800100" lvl="2" indent="0">
              <a:buNone/>
            </a:pPr>
            <a:endParaRPr lang="en-US" dirty="0">
              <a:latin typeface="Consolas" panose="020B0609020204030204" pitchFamily="49" charset="0"/>
              <a:cs typeface="Consolas" panose="020B0609020204030204" pitchFamily="49" charset="0"/>
            </a:endParaRPr>
          </a:p>
          <a:p>
            <a:pPr marL="800100" lvl="2" indent="0">
              <a:buNone/>
            </a:pPr>
            <a:r>
              <a:rPr lang="en-US" dirty="0">
                <a:latin typeface="Consolas" panose="020B0609020204030204" pitchFamily="49" charset="0"/>
                <a:cs typeface="Consolas" panose="020B0609020204030204" pitchFamily="49" charset="0"/>
              </a:rPr>
              <a:t>Iteration 0:   log likelihood = -102.63604  </a:t>
            </a:r>
          </a:p>
          <a:p>
            <a:pPr marL="800100" lvl="2" indent="0">
              <a:buNone/>
            </a:pPr>
            <a:r>
              <a:rPr lang="en-US" dirty="0">
                <a:latin typeface="Consolas" panose="020B0609020204030204" pitchFamily="49" charset="0"/>
                <a:cs typeface="Consolas" panose="020B0609020204030204" pitchFamily="49" charset="0"/>
              </a:rPr>
              <a:t>Iteration 1:   log likelihood = -93.602157  </a:t>
            </a:r>
          </a:p>
          <a:p>
            <a:pPr marL="800100" lvl="2" indent="0">
              <a:buNone/>
            </a:pPr>
            <a:r>
              <a:rPr lang="en-US" dirty="0">
                <a:latin typeface="Consolas" panose="020B0609020204030204" pitchFamily="49" charset="0"/>
                <a:cs typeface="Consolas" panose="020B0609020204030204" pitchFamily="49" charset="0"/>
              </a:rPr>
              <a:t>Iteration 2:   log likelihood = -93.378565  </a:t>
            </a:r>
          </a:p>
          <a:p>
            <a:pPr marL="800100" lvl="2" indent="0">
              <a:buNone/>
            </a:pPr>
            <a:r>
              <a:rPr lang="en-US" dirty="0">
                <a:latin typeface="Consolas" panose="020B0609020204030204" pitchFamily="49" charset="0"/>
                <a:cs typeface="Consolas" panose="020B0609020204030204" pitchFamily="49" charset="0"/>
              </a:rPr>
              <a:t>Iteration 3:   log likelihood =  -93.37797  </a:t>
            </a:r>
          </a:p>
          <a:p>
            <a:pPr marL="800100" lvl="2" indent="0">
              <a:buNone/>
            </a:pPr>
            <a:r>
              <a:rPr lang="en-US" dirty="0">
                <a:latin typeface="Consolas" panose="020B0609020204030204" pitchFamily="49" charset="0"/>
                <a:cs typeface="Consolas" panose="020B0609020204030204" pitchFamily="49" charset="0"/>
              </a:rPr>
              <a:t>Iteration 4:   log likelihood =  -93.37797  </a:t>
            </a:r>
          </a:p>
          <a:p>
            <a:pPr marL="800100" lvl="2" indent="0">
              <a:buNone/>
            </a:pPr>
            <a:endParaRPr lang="en-US" dirty="0">
              <a:latin typeface="Consolas" panose="020B0609020204030204" pitchFamily="49" charset="0"/>
              <a:cs typeface="Consolas" panose="020B0609020204030204" pitchFamily="49" charset="0"/>
            </a:endParaRPr>
          </a:p>
          <a:p>
            <a:pPr marL="800100" lvl="2" indent="0">
              <a:buNone/>
            </a:pPr>
            <a:r>
              <a:rPr lang="en-US" dirty="0">
                <a:latin typeface="Consolas" panose="020B0609020204030204" pitchFamily="49" charset="0"/>
                <a:cs typeface="Consolas" panose="020B0609020204030204" pitchFamily="49" charset="0"/>
              </a:rPr>
              <a:t>Logistic regression                             Number of </a:t>
            </a:r>
            <a:r>
              <a:rPr lang="en-US" dirty="0" err="1">
                <a:latin typeface="Consolas" panose="020B0609020204030204" pitchFamily="49" charset="0"/>
                <a:cs typeface="Consolas" panose="020B0609020204030204" pitchFamily="49" charset="0"/>
              </a:rPr>
              <a:t>obs</a:t>
            </a:r>
            <a:r>
              <a:rPr lang="en-US" dirty="0">
                <a:latin typeface="Consolas" panose="020B0609020204030204" pitchFamily="49" charset="0"/>
                <a:cs typeface="Consolas" panose="020B0609020204030204" pitchFamily="49" charset="0"/>
              </a:rPr>
              <a:t>     =        169</a:t>
            </a:r>
          </a:p>
          <a:p>
            <a:pPr marL="800100" lvl="2" indent="0">
              <a:buNone/>
            </a:pPr>
            <a:r>
              <a:rPr lang="en-US" dirty="0">
                <a:latin typeface="Consolas" panose="020B0609020204030204" pitchFamily="49" charset="0"/>
                <a:cs typeface="Consolas" panose="020B0609020204030204" pitchFamily="49" charset="0"/>
              </a:rPr>
              <a:t>                                                LR chi2(1)        =      18.52</a:t>
            </a:r>
          </a:p>
          <a:p>
            <a:pPr marL="800100" lvl="2" indent="0">
              <a:buNone/>
            </a:pPr>
            <a:r>
              <a:rPr lang="en-US" dirty="0">
                <a:latin typeface="Consolas" panose="020B0609020204030204" pitchFamily="49" charset="0"/>
                <a:cs typeface="Consolas" panose="020B0609020204030204" pitchFamily="49" charset="0"/>
              </a:rPr>
              <a:t>                                                Prob &gt; chi2       =     0.0000</a:t>
            </a:r>
          </a:p>
          <a:p>
            <a:pPr marL="800100" lvl="2" indent="0">
              <a:buNone/>
            </a:pPr>
            <a:r>
              <a:rPr lang="en-US" dirty="0">
                <a:latin typeface="Consolas" panose="020B0609020204030204" pitchFamily="49" charset="0"/>
                <a:cs typeface="Consolas" panose="020B0609020204030204" pitchFamily="49" charset="0"/>
              </a:rPr>
              <a:t>Log likelihood =  -93.37797                     Pseudo R2         =     0.0902</a:t>
            </a:r>
          </a:p>
          <a:p>
            <a:pPr marL="800100" lvl="2" indent="0">
              <a:buNone/>
            </a:pPr>
            <a:endParaRPr lang="en-US" dirty="0">
              <a:latin typeface="Consolas" panose="020B0609020204030204" pitchFamily="49" charset="0"/>
              <a:cs typeface="Consolas" panose="020B0609020204030204" pitchFamily="49" charset="0"/>
            </a:endParaRPr>
          </a:p>
          <a:p>
            <a:pPr marL="800100" lvl="2" indent="0">
              <a:buNone/>
            </a:pPr>
            <a:r>
              <a:rPr lang="en-US" dirty="0">
                <a:latin typeface="Consolas" panose="020B0609020204030204" pitchFamily="49" charset="0"/>
                <a:cs typeface="Consolas" panose="020B0609020204030204" pitchFamily="49" charset="0"/>
              </a:rPr>
              <a:t>------------------------------------------------------------------------------</a:t>
            </a:r>
          </a:p>
          <a:p>
            <a:pPr marL="800100" lvl="2" indent="0">
              <a:buNone/>
            </a:pPr>
            <a:r>
              <a:rPr lang="en-US" dirty="0">
                <a:latin typeface="Consolas" panose="020B0609020204030204" pitchFamily="49" charset="0"/>
                <a:cs typeface="Consolas" panose="020B0609020204030204" pitchFamily="49" charset="0"/>
              </a:rPr>
              <a:t>    fracture | Odds Ratio   Std. Err.      z    P&gt;|z|     [95% Conf. Interval]</a:t>
            </a:r>
          </a:p>
          <a:p>
            <a:pPr marL="800100" lvl="2" indent="0">
              <a:buNone/>
            </a:pPr>
            <a:r>
              <a:rPr lang="en-US" dirty="0">
                <a:latin typeface="Consolas" panose="020B0609020204030204" pitchFamily="49" charset="0"/>
                <a:cs typeface="Consolas" panose="020B0609020204030204" pitchFamily="49" charset="0"/>
              </a:rPr>
              <a:t>-------------+----------------------------------------------------------------</a:t>
            </a:r>
          </a:p>
          <a:p>
            <a:pPr marL="800100" lvl="2" indent="0">
              <a:buNone/>
            </a:pPr>
            <a:r>
              <a:rPr lang="en-US" dirty="0">
                <a:latin typeface="Consolas" panose="020B0609020204030204" pitchFamily="49" charset="0"/>
                <a:cs typeface="Consolas" panose="020B0609020204030204" pitchFamily="49" charset="0"/>
              </a:rPr>
              <a:t>         age |   1.065461   .0168614     4.01   0.000      1.03292    1.099027</a:t>
            </a:r>
          </a:p>
          <a:p>
            <a:pPr marL="800100" lvl="2" indent="0">
              <a:buNone/>
            </a:pPr>
            <a:r>
              <a:rPr lang="en-US" dirty="0">
                <a:latin typeface="Consolas" panose="020B0609020204030204" pitchFamily="49" charset="0"/>
                <a:cs typeface="Consolas" panose="020B0609020204030204" pitchFamily="49" charset="0"/>
              </a:rPr>
              <a:t>       _cons |   .0066136    .007121    -4.66   0.000     .0008016    .0545688</a:t>
            </a:r>
          </a:p>
          <a:p>
            <a:pPr marL="800100" lvl="2" indent="0">
              <a:buNone/>
            </a:pPr>
            <a:r>
              <a:rPr lang="en-US" dirty="0">
                <a:latin typeface="Consolas" panose="020B0609020204030204" pitchFamily="49" charset="0"/>
                <a:cs typeface="Consolas" panose="020B0609020204030204" pitchFamily="49" charset="0"/>
              </a:rPr>
              <a:t>------------------------------------------------------------------------------</a:t>
            </a:r>
          </a:p>
          <a:p>
            <a:pPr marL="800100" lvl="2" indent="0">
              <a:buNone/>
            </a:pPr>
            <a:endParaRPr lang="en-US"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5338834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Fracture and sex</a:t>
            </a:r>
          </a:p>
        </p:txBody>
      </p:sp>
      <p:sp>
        <p:nvSpPr>
          <p:cNvPr id="3" name="Text Placeholder 2"/>
          <p:cNvSpPr>
            <a:spLocks noGrp="1"/>
          </p:cNvSpPr>
          <p:nvPr>
            <p:ph type="body" sz="quarter" idx="10"/>
          </p:nvPr>
        </p:nvSpPr>
        <p:spPr>
          <a:xfrm>
            <a:off x="811214" y="1686287"/>
            <a:ext cx="7534275" cy="2204246"/>
          </a:xfrm>
        </p:spPr>
        <p:txBody>
          <a:bodyPr>
            <a:normAutofit/>
          </a:bodyPr>
          <a:lstStyle/>
          <a:p>
            <a:r>
              <a:rPr lang="en-US" dirty="0"/>
              <a:t>Research question #2:</a:t>
            </a:r>
          </a:p>
          <a:p>
            <a:pPr lvl="1"/>
            <a:r>
              <a:rPr lang="en-US" dirty="0"/>
              <a:t>Is there a relationship between a hip fracture occurring and biological sex?</a:t>
            </a:r>
          </a:p>
        </p:txBody>
      </p:sp>
    </p:spTree>
    <p:extLst>
      <p:ext uri="{BB962C8B-B14F-4D97-AF65-F5344CB8AC3E}">
        <p14:creationId xmlns:p14="http://schemas.microsoft.com/office/powerpoint/2010/main" val="352527658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Fracture and sex</a:t>
            </a:r>
          </a:p>
        </p:txBody>
      </p:sp>
      <p:pic>
        <p:nvPicPr>
          <p:cNvPr id="6" name="Picture 5">
            <a:extLst>
              <a:ext uri="{FF2B5EF4-FFF2-40B4-BE49-F238E27FC236}">
                <a16:creationId xmlns:a16="http://schemas.microsoft.com/office/drawing/2014/main" id="{83D27639-C5C3-7348-A7C9-1BCE70B7237D}"/>
              </a:ext>
            </a:extLst>
          </p:cNvPr>
          <p:cNvPicPr>
            <a:picLocks noChangeAspect="1"/>
          </p:cNvPicPr>
          <p:nvPr/>
        </p:nvPicPr>
        <p:blipFill>
          <a:blip r:embed="rId3"/>
          <a:stretch>
            <a:fillRect/>
          </a:stretch>
        </p:blipFill>
        <p:spPr>
          <a:xfrm>
            <a:off x="2549525" y="1798320"/>
            <a:ext cx="4044950" cy="1546860"/>
          </a:xfrm>
          <a:prstGeom prst="rect">
            <a:avLst/>
          </a:prstGeom>
        </p:spPr>
      </p:pic>
    </p:spTree>
    <p:extLst>
      <p:ext uri="{BB962C8B-B14F-4D97-AF65-F5344CB8AC3E}">
        <p14:creationId xmlns:p14="http://schemas.microsoft.com/office/powerpoint/2010/main" val="25578320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Fracture and sex</a:t>
            </a:r>
          </a:p>
        </p:txBody>
      </p:sp>
      <p:pic>
        <p:nvPicPr>
          <p:cNvPr id="4" name="Picture 3">
            <a:extLst>
              <a:ext uri="{FF2B5EF4-FFF2-40B4-BE49-F238E27FC236}">
                <a16:creationId xmlns:a16="http://schemas.microsoft.com/office/drawing/2014/main" id="{78313BF0-4B42-BB48-A2D0-A51EFD19943D}"/>
              </a:ext>
            </a:extLst>
          </p:cNvPr>
          <p:cNvPicPr>
            <a:picLocks noChangeAspect="1"/>
          </p:cNvPicPr>
          <p:nvPr/>
        </p:nvPicPr>
        <p:blipFill>
          <a:blip r:embed="rId2"/>
          <a:stretch>
            <a:fillRect/>
          </a:stretch>
        </p:blipFill>
        <p:spPr>
          <a:xfrm>
            <a:off x="1984135" y="1588770"/>
            <a:ext cx="5029200" cy="3098800"/>
          </a:xfrm>
          <a:prstGeom prst="rect">
            <a:avLst/>
          </a:prstGeom>
        </p:spPr>
      </p:pic>
    </p:spTree>
    <p:extLst>
      <p:ext uri="{BB962C8B-B14F-4D97-AF65-F5344CB8AC3E}">
        <p14:creationId xmlns:p14="http://schemas.microsoft.com/office/powerpoint/2010/main" val="115312751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Fracture and sex</a:t>
            </a:r>
          </a:p>
        </p:txBody>
      </p:sp>
      <mc:AlternateContent xmlns:mc="http://schemas.openxmlformats.org/markup-compatibility/2006" xmlns:a14="http://schemas.microsoft.com/office/drawing/2010/main">
        <mc:Choice Requires="a14">
          <p:sp>
            <p:nvSpPr>
              <p:cNvPr id="3" name="Text Placeholder 2"/>
              <p:cNvSpPr>
                <a:spLocks noGrp="1"/>
              </p:cNvSpPr>
              <p:nvPr>
                <p:ph type="body" sz="quarter" idx="10"/>
              </p:nvPr>
            </p:nvSpPr>
            <p:spPr>
              <a:xfrm>
                <a:off x="811214" y="1686286"/>
                <a:ext cx="7534275" cy="3070011"/>
              </a:xfrm>
            </p:spPr>
            <p:txBody>
              <a:bodyPr>
                <a:normAutofit fontScale="85000" lnSpcReduction="10000"/>
              </a:bodyPr>
              <a:lstStyle/>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𝑙𝑜𝑔𝑖𝑡</m:t>
                      </m:r>
                      <m:d>
                        <m:dPr>
                          <m:ctrlPr>
                            <a:rPr lang="en-US" b="0" i="1" smtClean="0">
                              <a:latin typeface="Cambria Math" panose="02040503050406030204" pitchFamily="18" charset="0"/>
                            </a:rPr>
                          </m:ctrlPr>
                        </m:dPr>
                        <m:e>
                          <m:r>
                            <a:rPr lang="en-US" b="0" i="1" smtClean="0">
                              <a:latin typeface="Cambria Math" panose="02040503050406030204" pitchFamily="18" charset="0"/>
                            </a:rPr>
                            <m:t>𝑝</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1</m:t>
                          </m:r>
                        </m:sub>
                      </m:sSub>
                      <m:r>
                        <a:rPr lang="en-US" b="0" i="1" smtClean="0">
                          <a:latin typeface="Cambria Math" panose="02040503050406030204" pitchFamily="18" charset="0"/>
                        </a:rPr>
                        <m:t>𝑆𝑒𝑥</m:t>
                      </m:r>
                    </m:oMath>
                  </m:oMathPara>
                </a14:m>
                <a:endParaRPr lang="en-US" dirty="0"/>
              </a:p>
              <a:p>
                <a:endParaRPr lang="en-US" dirty="0"/>
              </a:p>
              <a:p>
                <a14:m>
                  <m:oMath xmlns:m="http://schemas.openxmlformats.org/officeDocument/2006/math">
                    <m:r>
                      <a:rPr lang="en-US" i="1">
                        <a:latin typeface="Cambria Math" panose="02040503050406030204" pitchFamily="18" charset="0"/>
                      </a:rPr>
                      <m:t>𝑝</m:t>
                    </m:r>
                  </m:oMath>
                </a14:m>
                <a:r>
                  <a:rPr lang="en-US" dirty="0"/>
                  <a:t> = probability of Fracture</a:t>
                </a: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1</m:t>
                        </m:r>
                      </m:sub>
                    </m:sSub>
                  </m:oMath>
                </a14:m>
                <a:r>
                  <a:rPr lang="en-US" dirty="0"/>
                  <a:t> determines whether the curve ascends or descends</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1</m:t>
                        </m:r>
                      </m:sub>
                    </m:sSub>
                    <m:r>
                      <a:rPr lang="en-US" b="0" i="1" smtClean="0">
                        <a:latin typeface="Cambria Math" panose="02040503050406030204" pitchFamily="18" charset="0"/>
                      </a:rPr>
                      <m:t>&gt;0</m:t>
                    </m:r>
                  </m:oMath>
                </a14:m>
                <a:r>
                  <a:rPr lang="en-US" dirty="0"/>
                  <a:t>, then </a:t>
                </a:r>
                <a14:m>
                  <m:oMath xmlns:m="http://schemas.openxmlformats.org/officeDocument/2006/math">
                    <m:r>
                      <a:rPr lang="en-US" i="1">
                        <a:latin typeface="Cambria Math" panose="02040503050406030204" pitchFamily="18" charset="0"/>
                      </a:rPr>
                      <m:t>𝑝</m:t>
                    </m:r>
                  </m:oMath>
                </a14:m>
                <a:r>
                  <a:rPr lang="en-US" dirty="0"/>
                  <a:t> higher in males than females</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1</m:t>
                        </m:r>
                      </m:sub>
                    </m:sSub>
                    <m:r>
                      <a:rPr lang="en-US" b="0" i="1" smtClean="0">
                        <a:latin typeface="Cambria Math" panose="02040503050406030204" pitchFamily="18" charset="0"/>
                      </a:rPr>
                      <m:t>&lt;</m:t>
                    </m:r>
                    <m:r>
                      <a:rPr lang="en-US" i="1">
                        <a:latin typeface="Cambria Math" panose="02040503050406030204" pitchFamily="18" charset="0"/>
                      </a:rPr>
                      <m:t>0</m:t>
                    </m:r>
                  </m:oMath>
                </a14:m>
                <a:r>
                  <a:rPr lang="en-US" dirty="0"/>
                  <a:t>, then </a:t>
                </a:r>
                <a14:m>
                  <m:oMath xmlns:m="http://schemas.openxmlformats.org/officeDocument/2006/math">
                    <m:r>
                      <a:rPr lang="en-US" i="1">
                        <a:latin typeface="Cambria Math" panose="02040503050406030204" pitchFamily="18" charset="0"/>
                      </a:rPr>
                      <m:t>𝑝</m:t>
                    </m:r>
                  </m:oMath>
                </a14:m>
                <a:r>
                  <a:rPr lang="en-US" dirty="0"/>
                  <a:t> lower in males than females</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1</m:t>
                        </m:r>
                      </m:sub>
                    </m:sSub>
                    <m:r>
                      <a:rPr lang="en-US" b="0" i="1" smtClean="0">
                        <a:latin typeface="Cambria Math" panose="02040503050406030204" pitchFamily="18" charset="0"/>
                      </a:rPr>
                      <m:t>=</m:t>
                    </m:r>
                    <m:r>
                      <a:rPr lang="en-US" i="1">
                        <a:latin typeface="Cambria Math" panose="02040503050406030204" pitchFamily="18" charset="0"/>
                      </a:rPr>
                      <m:t>0</m:t>
                    </m:r>
                  </m:oMath>
                </a14:m>
                <a:r>
                  <a:rPr lang="en-US" dirty="0"/>
                  <a:t>, then </a:t>
                </a:r>
                <a14:m>
                  <m:oMath xmlns:m="http://schemas.openxmlformats.org/officeDocument/2006/math">
                    <m:r>
                      <a:rPr lang="en-US" i="1">
                        <a:latin typeface="Cambria Math" panose="02040503050406030204" pitchFamily="18" charset="0"/>
                      </a:rPr>
                      <m:t>𝑝</m:t>
                    </m:r>
                  </m:oMath>
                </a14:m>
                <a:r>
                  <a:rPr lang="en-US" dirty="0"/>
                  <a:t> the same in males than females</a:t>
                </a:r>
              </a:p>
              <a:p>
                <a:endParaRPr lang="en-US" dirty="0"/>
              </a:p>
              <a:p>
                <a:endParaRPr lang="en-US" dirty="0"/>
              </a:p>
            </p:txBody>
          </p:sp>
        </mc:Choice>
        <mc:Fallback xmlns="">
          <p:sp>
            <p:nvSpPr>
              <p:cNvPr id="3" name="Text Placeholder 2"/>
              <p:cNvSpPr>
                <a:spLocks noGrp="1" noRot="1" noChangeAspect="1" noMove="1" noResize="1" noEditPoints="1" noAdjustHandles="1" noChangeArrowheads="1" noChangeShapeType="1" noTextEdit="1"/>
              </p:cNvSpPr>
              <p:nvPr>
                <p:ph type="body" sz="quarter" idx="10"/>
              </p:nvPr>
            </p:nvSpPr>
            <p:spPr>
              <a:xfrm>
                <a:off x="811214" y="1686286"/>
                <a:ext cx="7534275" cy="3070011"/>
              </a:xfrm>
              <a:blipFill>
                <a:blip r:embed="rId3"/>
                <a:stretch>
                  <a:fillRect l="-504" b="-2058"/>
                </a:stretch>
              </a:blipFill>
            </p:spPr>
            <p:txBody>
              <a:bodyPr/>
              <a:lstStyle/>
              <a:p>
                <a:r>
                  <a:rPr lang="en-US">
                    <a:noFill/>
                  </a:rPr>
                  <a:t> </a:t>
                </a:r>
              </a:p>
            </p:txBody>
          </p:sp>
        </mc:Fallback>
      </mc:AlternateContent>
    </p:spTree>
    <p:extLst>
      <p:ext uri="{BB962C8B-B14F-4D97-AF65-F5344CB8AC3E}">
        <p14:creationId xmlns:p14="http://schemas.microsoft.com/office/powerpoint/2010/main" val="107522867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Fracture and sex – odds ratio</a:t>
            </a:r>
          </a:p>
        </p:txBody>
      </p:sp>
      <mc:AlternateContent xmlns:mc="http://schemas.openxmlformats.org/markup-compatibility/2006" xmlns:a14="http://schemas.microsoft.com/office/drawing/2010/main">
        <mc:Choice Requires="a14">
          <p:sp>
            <p:nvSpPr>
              <p:cNvPr id="3" name="Text Placeholder 2"/>
              <p:cNvSpPr>
                <a:spLocks noGrp="1"/>
              </p:cNvSpPr>
              <p:nvPr>
                <p:ph type="body" sz="quarter" idx="10"/>
              </p:nvPr>
            </p:nvSpPr>
            <p:spPr>
              <a:xfrm>
                <a:off x="811214" y="1686286"/>
                <a:ext cx="7534275" cy="3070011"/>
              </a:xfrm>
            </p:spPr>
            <p:txBody>
              <a:bodyPr>
                <a:normAutofit fontScale="70000" lnSpcReduction="20000"/>
              </a:bodyPr>
              <a:lstStyle/>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𝑙𝑜𝑔𝑖𝑡</m:t>
                      </m:r>
                      <m:d>
                        <m:dPr>
                          <m:ctrlPr>
                            <a:rPr lang="en-US" b="0" i="1" smtClean="0">
                              <a:latin typeface="Cambria Math" panose="02040503050406030204" pitchFamily="18" charset="0"/>
                            </a:rPr>
                          </m:ctrlPr>
                        </m:dPr>
                        <m:e>
                          <m:r>
                            <a:rPr lang="en-US" b="0" i="1" smtClean="0">
                              <a:latin typeface="Cambria Math" panose="02040503050406030204" pitchFamily="18" charset="0"/>
                            </a:rPr>
                            <m:t>𝑝</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1</m:t>
                          </m:r>
                        </m:sub>
                      </m:sSub>
                      <m:r>
                        <a:rPr lang="en-US" b="0" i="1" smtClean="0">
                          <a:latin typeface="Cambria Math" panose="02040503050406030204" pitchFamily="18" charset="0"/>
                        </a:rPr>
                        <m:t>𝑠𝑒𝑥</m:t>
                      </m:r>
                    </m:oMath>
                  </m:oMathPara>
                </a14:m>
                <a:endParaRPr lang="en-US" b="0" dirty="0"/>
              </a:p>
              <a:p>
                <a:pPr marL="0" indent="0">
                  <a:buNone/>
                </a:pPr>
                <a:endParaRPr lang="en-US" b="0"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𝑂𝑑𝑑𝑠</m:t>
                      </m:r>
                      <m:r>
                        <a:rPr lang="en-US" b="0" i="1" smtClean="0">
                          <a:latin typeface="Cambria Math" panose="02040503050406030204" pitchFamily="18" charset="0"/>
                        </a:rPr>
                        <m:t> </m:t>
                      </m:r>
                      <m:r>
                        <a:rPr lang="en-US" b="0" i="1" smtClean="0">
                          <a:latin typeface="Cambria Math" panose="02040503050406030204" pitchFamily="18" charset="0"/>
                        </a:rPr>
                        <m:t>𝑟𝑎𝑡𝑖𝑜</m:t>
                      </m:r>
                      <m:r>
                        <a:rPr lang="en-US" b="0" i="1" smtClean="0">
                          <a:latin typeface="Cambria Math" panose="02040503050406030204" pitchFamily="18" charset="0"/>
                        </a:rPr>
                        <m:t>=</m:t>
                      </m:r>
                      <m:r>
                        <a:rPr lang="en-US" b="0" i="1" smtClean="0">
                          <a:latin typeface="Cambria Math" panose="02040503050406030204" pitchFamily="18" charset="0"/>
                        </a:rPr>
                        <m:t>𝑂𝑅</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1</m:t>
                              </m:r>
                            </m:sub>
                          </m:sSub>
                        </m:sup>
                      </m:sSup>
                    </m:oMath>
                  </m:oMathPara>
                </a14:m>
                <a:endParaRPr lang="en-US" dirty="0"/>
              </a:p>
              <a:p>
                <a:endParaRPr lang="en-US" dirty="0"/>
              </a:p>
              <a:p>
                <a:pPr lvl="1"/>
                <a14:m>
                  <m:oMath xmlns:m="http://schemas.openxmlformats.org/officeDocument/2006/math">
                    <m:r>
                      <a:rPr lang="en-US" b="0" i="1" smtClean="0">
                        <a:latin typeface="Cambria Math" panose="02040503050406030204" pitchFamily="18" charset="0"/>
                      </a:rPr>
                      <m:t>𝑂𝑅</m:t>
                    </m:r>
                    <m:r>
                      <a:rPr lang="en-US" b="0" i="1" smtClean="0">
                        <a:latin typeface="Cambria Math" panose="02040503050406030204" pitchFamily="18" charset="0"/>
                      </a:rPr>
                      <m:t>&gt;1</m:t>
                    </m:r>
                  </m:oMath>
                </a14:m>
                <a:r>
                  <a:rPr lang="en-US" dirty="0"/>
                  <a:t>, then greater likelihood of outcome (hip fracture) as in males than females</a:t>
                </a:r>
              </a:p>
              <a:p>
                <a:pPr lvl="1"/>
                <a14:m>
                  <m:oMath xmlns:m="http://schemas.openxmlformats.org/officeDocument/2006/math">
                    <m:r>
                      <a:rPr lang="en-US" i="1">
                        <a:latin typeface="Cambria Math" panose="02040503050406030204" pitchFamily="18" charset="0"/>
                      </a:rPr>
                      <m:t>𝑂𝑅</m:t>
                    </m:r>
                    <m:r>
                      <a:rPr lang="en-US" b="0" i="1" smtClean="0">
                        <a:latin typeface="Cambria Math" panose="02040503050406030204" pitchFamily="18" charset="0"/>
                      </a:rPr>
                      <m:t>&lt;</m:t>
                    </m:r>
                    <m:r>
                      <a:rPr lang="en-US" i="1">
                        <a:latin typeface="Cambria Math" panose="02040503050406030204" pitchFamily="18" charset="0"/>
                      </a:rPr>
                      <m:t>1</m:t>
                    </m:r>
                  </m:oMath>
                </a14:m>
                <a:r>
                  <a:rPr lang="en-US" dirty="0"/>
                  <a:t>, then lesser likelihood of outcome in males than females</a:t>
                </a:r>
              </a:p>
              <a:p>
                <a:pPr lvl="1"/>
                <a14:m>
                  <m:oMath xmlns:m="http://schemas.openxmlformats.org/officeDocument/2006/math">
                    <m:r>
                      <a:rPr lang="en-US" i="1">
                        <a:latin typeface="Cambria Math" panose="02040503050406030204" pitchFamily="18" charset="0"/>
                      </a:rPr>
                      <m:t>𝑂𝑅</m:t>
                    </m:r>
                    <m:r>
                      <a:rPr lang="en-US" b="0" i="1" smtClean="0">
                        <a:latin typeface="Cambria Math" panose="02040503050406030204" pitchFamily="18" charset="0"/>
                      </a:rPr>
                      <m:t>=</m:t>
                    </m:r>
                    <m:r>
                      <a:rPr lang="en-US" i="1">
                        <a:latin typeface="Cambria Math" panose="02040503050406030204" pitchFamily="18" charset="0"/>
                      </a:rPr>
                      <m:t>1</m:t>
                    </m:r>
                  </m:oMath>
                </a14:m>
                <a:r>
                  <a:rPr lang="en-US" dirty="0"/>
                  <a:t>, then the same likelihood of outcome in males than females</a:t>
                </a:r>
              </a:p>
              <a:p>
                <a:endParaRPr lang="en-US" dirty="0"/>
              </a:p>
            </p:txBody>
          </p:sp>
        </mc:Choice>
        <mc:Fallback xmlns="">
          <p:sp>
            <p:nvSpPr>
              <p:cNvPr id="3" name="Text Placeholder 2"/>
              <p:cNvSpPr>
                <a:spLocks noGrp="1" noRot="1" noChangeAspect="1" noMove="1" noResize="1" noEditPoints="1" noAdjustHandles="1" noChangeArrowheads="1" noChangeShapeType="1" noTextEdit="1"/>
              </p:cNvSpPr>
              <p:nvPr>
                <p:ph type="body" sz="quarter" idx="10"/>
              </p:nvPr>
            </p:nvSpPr>
            <p:spPr>
              <a:xfrm>
                <a:off x="811214" y="1686286"/>
                <a:ext cx="7534275" cy="3070011"/>
              </a:xfrm>
              <a:blipFill>
                <a:blip r:embed="rId3"/>
                <a:stretch>
                  <a:fillRect b="-823"/>
                </a:stretch>
              </a:blipFill>
            </p:spPr>
            <p:txBody>
              <a:bodyPr/>
              <a:lstStyle/>
              <a:p>
                <a:r>
                  <a:rPr lang="en-US">
                    <a:noFill/>
                  </a:rPr>
                  <a:t> </a:t>
                </a:r>
              </a:p>
            </p:txBody>
          </p:sp>
        </mc:Fallback>
      </mc:AlternateContent>
    </p:spTree>
    <p:extLst>
      <p:ext uri="{BB962C8B-B14F-4D97-AF65-F5344CB8AC3E}">
        <p14:creationId xmlns:p14="http://schemas.microsoft.com/office/powerpoint/2010/main" val="234343327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Fracture and sex</a:t>
            </a:r>
          </a:p>
        </p:txBody>
      </p:sp>
      <p:sp>
        <p:nvSpPr>
          <p:cNvPr id="3" name="Text Placeholder 2"/>
          <p:cNvSpPr>
            <a:spLocks noGrp="1"/>
          </p:cNvSpPr>
          <p:nvPr>
            <p:ph type="body" sz="quarter" idx="10"/>
          </p:nvPr>
        </p:nvSpPr>
        <p:spPr>
          <a:xfrm>
            <a:off x="811214" y="1686286"/>
            <a:ext cx="7534275" cy="2814829"/>
          </a:xfrm>
        </p:spPr>
        <p:txBody>
          <a:bodyPr>
            <a:normAutofit fontScale="47500" lnSpcReduction="20000"/>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Interpretation: The odds of hip fracture among male subjects is 1.0 times (95% CI: 0.5 to 1.8 times) the odds of hip fracture among female subjects. There is no statistically significant association between hip fracture and sex (</a:t>
            </a:r>
            <a:r>
              <a:rPr lang="en-US" i="1" dirty="0"/>
              <a:t>P</a:t>
            </a:r>
            <a:r>
              <a:rPr lang="en-US" dirty="0"/>
              <a:t> &lt; 0.881).</a:t>
            </a:r>
          </a:p>
        </p:txBody>
      </p:sp>
      <p:pic>
        <p:nvPicPr>
          <p:cNvPr id="4" name="Picture 3">
            <a:extLst>
              <a:ext uri="{FF2B5EF4-FFF2-40B4-BE49-F238E27FC236}">
                <a16:creationId xmlns:a16="http://schemas.microsoft.com/office/drawing/2014/main" id="{E0405BEC-A044-0D4F-8AEB-4BC7ED4BD151}"/>
              </a:ext>
            </a:extLst>
          </p:cNvPr>
          <p:cNvPicPr>
            <a:picLocks noChangeAspect="1"/>
          </p:cNvPicPr>
          <p:nvPr/>
        </p:nvPicPr>
        <p:blipFill>
          <a:blip r:embed="rId3"/>
          <a:stretch>
            <a:fillRect/>
          </a:stretch>
        </p:blipFill>
        <p:spPr>
          <a:xfrm>
            <a:off x="1458355" y="1588770"/>
            <a:ext cx="6080760" cy="2240280"/>
          </a:xfrm>
          <a:prstGeom prst="rect">
            <a:avLst/>
          </a:prstGeom>
        </p:spPr>
      </p:pic>
    </p:spTree>
    <p:extLst>
      <p:ext uri="{BB962C8B-B14F-4D97-AF65-F5344CB8AC3E}">
        <p14:creationId xmlns:p14="http://schemas.microsoft.com/office/powerpoint/2010/main" val="83265401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Fracture and sex</a:t>
            </a:r>
          </a:p>
        </p:txBody>
      </p:sp>
      <p:sp>
        <p:nvSpPr>
          <p:cNvPr id="3" name="Text Placeholder 2"/>
          <p:cNvSpPr>
            <a:spLocks noGrp="1"/>
          </p:cNvSpPr>
          <p:nvPr>
            <p:ph type="body" sz="quarter" idx="10"/>
          </p:nvPr>
        </p:nvSpPr>
        <p:spPr>
          <a:xfrm>
            <a:off x="4027917" y="504740"/>
            <a:ext cx="4384563" cy="2168059"/>
          </a:xfrm>
        </p:spPr>
        <p:txBody>
          <a:bodyPr>
            <a:normAutofit fontScale="25000" lnSpcReduction="20000"/>
          </a:bodyPr>
          <a:lstStyle/>
          <a:p>
            <a:pPr marL="800100" lvl="2" indent="0">
              <a:buNone/>
            </a:pPr>
            <a:r>
              <a:rPr lang="en-US" dirty="0">
                <a:latin typeface="Consolas" panose="020B0609020204030204" pitchFamily="49" charset="0"/>
                <a:cs typeface="Consolas" panose="020B0609020204030204" pitchFamily="49" charset="0"/>
              </a:rPr>
              <a:t>&gt; res &lt;- </a:t>
            </a:r>
            <a:r>
              <a:rPr lang="en-US" dirty="0" err="1">
                <a:latin typeface="Consolas" panose="020B0609020204030204" pitchFamily="49" charset="0"/>
                <a:cs typeface="Consolas" panose="020B0609020204030204" pitchFamily="49" charset="0"/>
              </a:rPr>
              <a:t>glm</a:t>
            </a:r>
            <a:r>
              <a:rPr lang="en-US" dirty="0">
                <a:latin typeface="Consolas" panose="020B0609020204030204" pitchFamily="49" charset="0"/>
                <a:cs typeface="Consolas" panose="020B0609020204030204" pitchFamily="49" charset="0"/>
              </a:rPr>
              <a:t>((fracture == "Yes") ~ sex, </a:t>
            </a:r>
          </a:p>
          <a:p>
            <a:pPr marL="800100" lvl="2" indent="0">
              <a:buNone/>
            </a:pPr>
            <a:r>
              <a:rPr lang="en-US" dirty="0">
                <a:latin typeface="Consolas" panose="020B0609020204030204" pitchFamily="49" charset="0"/>
                <a:cs typeface="Consolas" panose="020B0609020204030204" pitchFamily="49" charset="0"/>
              </a:rPr>
              <a:t>+            family = binomial(link = "logit"), </a:t>
            </a:r>
          </a:p>
          <a:p>
            <a:pPr marL="800100" lvl="2" indent="0">
              <a:buNone/>
            </a:pPr>
            <a:r>
              <a:rPr lang="en-US" dirty="0">
                <a:latin typeface="Consolas" panose="020B0609020204030204" pitchFamily="49" charset="0"/>
                <a:cs typeface="Consolas" panose="020B0609020204030204" pitchFamily="49" charset="0"/>
              </a:rPr>
              <a:t>+            data = data)</a:t>
            </a:r>
          </a:p>
          <a:p>
            <a:pPr marL="800100" lvl="2" indent="0">
              <a:buNone/>
            </a:pPr>
            <a:r>
              <a:rPr lang="en-US" dirty="0">
                <a:latin typeface="Consolas" panose="020B0609020204030204" pitchFamily="49" charset="0"/>
                <a:cs typeface="Consolas" panose="020B0609020204030204" pitchFamily="49" charset="0"/>
              </a:rPr>
              <a:t>&gt; summary(res)</a:t>
            </a:r>
          </a:p>
          <a:p>
            <a:pPr marL="800100" lvl="2" indent="0">
              <a:buNone/>
            </a:pPr>
            <a:endParaRPr lang="en-US" dirty="0">
              <a:latin typeface="Consolas" panose="020B0609020204030204" pitchFamily="49" charset="0"/>
              <a:cs typeface="Consolas" panose="020B0609020204030204" pitchFamily="49" charset="0"/>
            </a:endParaRPr>
          </a:p>
          <a:p>
            <a:pPr marL="800100" lvl="2" indent="0">
              <a:buNone/>
            </a:pPr>
            <a:r>
              <a:rPr lang="en-US" dirty="0">
                <a:latin typeface="Consolas" panose="020B0609020204030204" pitchFamily="49" charset="0"/>
                <a:cs typeface="Consolas" panose="020B0609020204030204" pitchFamily="49" charset="0"/>
              </a:rPr>
              <a:t>Call:</a:t>
            </a:r>
          </a:p>
          <a:p>
            <a:pPr marL="800100" lvl="2" indent="0">
              <a:buNone/>
            </a:pPr>
            <a:r>
              <a:rPr lang="en-US" dirty="0" err="1">
                <a:latin typeface="Consolas" panose="020B0609020204030204" pitchFamily="49" charset="0"/>
                <a:cs typeface="Consolas" panose="020B0609020204030204" pitchFamily="49" charset="0"/>
              </a:rPr>
              <a:t>glm</a:t>
            </a:r>
            <a:r>
              <a:rPr lang="en-US" dirty="0">
                <a:latin typeface="Consolas" panose="020B0609020204030204" pitchFamily="49" charset="0"/>
                <a:cs typeface="Consolas" panose="020B0609020204030204" pitchFamily="49" charset="0"/>
              </a:rPr>
              <a:t>(formula = (fracture == "Yes") ~ sex, family = binomial(link = "logit"), </a:t>
            </a:r>
          </a:p>
          <a:p>
            <a:pPr marL="800100" lvl="2" indent="0">
              <a:buNone/>
            </a:pPr>
            <a:r>
              <a:rPr lang="en-US" dirty="0">
                <a:latin typeface="Consolas" panose="020B0609020204030204" pitchFamily="49" charset="0"/>
                <a:cs typeface="Consolas" panose="020B0609020204030204" pitchFamily="49" charset="0"/>
              </a:rPr>
              <a:t>    data = data)</a:t>
            </a:r>
          </a:p>
          <a:p>
            <a:pPr marL="800100" lvl="2" indent="0">
              <a:buNone/>
            </a:pPr>
            <a:endParaRPr lang="en-US" dirty="0">
              <a:latin typeface="Consolas" panose="020B0609020204030204" pitchFamily="49" charset="0"/>
              <a:cs typeface="Consolas" panose="020B0609020204030204" pitchFamily="49" charset="0"/>
            </a:endParaRPr>
          </a:p>
          <a:p>
            <a:pPr marL="800100" lvl="2" indent="0">
              <a:buNone/>
            </a:pPr>
            <a:r>
              <a:rPr lang="en-US" dirty="0">
                <a:latin typeface="Consolas" panose="020B0609020204030204" pitchFamily="49" charset="0"/>
                <a:cs typeface="Consolas" panose="020B0609020204030204" pitchFamily="49" charset="0"/>
              </a:rPr>
              <a:t>Deviance Residuals: </a:t>
            </a:r>
          </a:p>
          <a:p>
            <a:pPr marL="800100" lvl="2" indent="0">
              <a:buNone/>
            </a:pPr>
            <a:r>
              <a:rPr lang="en-US" dirty="0">
                <a:latin typeface="Consolas" panose="020B0609020204030204" pitchFamily="49" charset="0"/>
                <a:cs typeface="Consolas" panose="020B0609020204030204" pitchFamily="49" charset="0"/>
              </a:rPr>
              <a:t>    Min       1Q   Median       3Q      Max  </a:t>
            </a:r>
          </a:p>
          <a:p>
            <a:pPr marL="800100" lvl="2" indent="0">
              <a:buNone/>
            </a:pPr>
            <a:r>
              <a:rPr lang="en-US" dirty="0">
                <a:latin typeface="Consolas" panose="020B0609020204030204" pitchFamily="49" charset="0"/>
                <a:cs typeface="Consolas" panose="020B0609020204030204" pitchFamily="49" charset="0"/>
              </a:rPr>
              <a:t>-0.8466  -0.8466  -0.8288   1.5492   1.5719  </a:t>
            </a:r>
          </a:p>
          <a:p>
            <a:pPr marL="800100" lvl="2" indent="0">
              <a:buNone/>
            </a:pPr>
            <a:endParaRPr lang="en-US" dirty="0">
              <a:latin typeface="Consolas" panose="020B0609020204030204" pitchFamily="49" charset="0"/>
              <a:cs typeface="Consolas" panose="020B0609020204030204" pitchFamily="49" charset="0"/>
            </a:endParaRPr>
          </a:p>
          <a:p>
            <a:pPr marL="800100" lvl="2" indent="0">
              <a:buNone/>
            </a:pPr>
            <a:r>
              <a:rPr lang="en-US" dirty="0">
                <a:latin typeface="Consolas" panose="020B0609020204030204" pitchFamily="49" charset="0"/>
                <a:cs typeface="Consolas" panose="020B0609020204030204" pitchFamily="49" charset="0"/>
              </a:rPr>
              <a:t>Coefficients:</a:t>
            </a:r>
          </a:p>
          <a:p>
            <a:pPr marL="800100" lvl="2" indent="0">
              <a:buNone/>
            </a:pPr>
            <a:r>
              <a:rPr lang="en-US" dirty="0">
                <a:latin typeface="Consolas" panose="020B0609020204030204" pitchFamily="49" charset="0"/>
                <a:cs typeface="Consolas" panose="020B0609020204030204" pitchFamily="49" charset="0"/>
              </a:rPr>
              <a:t>            Estimate Std. Error z value </a:t>
            </a:r>
            <a:r>
              <a:rPr lang="en-US" dirty="0" err="1">
                <a:latin typeface="Consolas" panose="020B0609020204030204" pitchFamily="49" charset="0"/>
                <a:cs typeface="Consolas" panose="020B0609020204030204" pitchFamily="49" charset="0"/>
              </a:rPr>
              <a:t>Pr</a:t>
            </a:r>
            <a:r>
              <a:rPr lang="en-US" dirty="0">
                <a:latin typeface="Consolas" panose="020B0609020204030204" pitchFamily="49" charset="0"/>
                <a:cs typeface="Consolas" panose="020B0609020204030204" pitchFamily="49" charset="0"/>
              </a:rPr>
              <a:t>(&gt;|z|)    </a:t>
            </a:r>
          </a:p>
          <a:p>
            <a:pPr marL="800100" lvl="2" indent="0">
              <a:buNone/>
            </a:pPr>
            <a:r>
              <a:rPr lang="en-US" dirty="0">
                <a:latin typeface="Consolas" panose="020B0609020204030204" pitchFamily="49" charset="0"/>
                <a:cs typeface="Consolas" panose="020B0609020204030204" pitchFamily="49" charset="0"/>
              </a:rPr>
              <a:t>(Intercept) -0.84157    0.23925  -3.517 0.000436 ***</a:t>
            </a:r>
          </a:p>
          <a:p>
            <a:pPr marL="800100" lvl="2" indent="0">
              <a:buNone/>
            </a:pPr>
            <a:r>
              <a:rPr lang="en-US" dirty="0" err="1">
                <a:latin typeface="Consolas" panose="020B0609020204030204" pitchFamily="49" charset="0"/>
                <a:cs typeface="Consolas" panose="020B0609020204030204" pitchFamily="49" charset="0"/>
              </a:rPr>
              <a:t>sexMale</a:t>
            </a:r>
            <a:r>
              <a:rPr lang="en-US" dirty="0">
                <a:latin typeface="Consolas" panose="020B0609020204030204" pitchFamily="49" charset="0"/>
                <a:cs typeface="Consolas" panose="020B0609020204030204" pitchFamily="49" charset="0"/>
              </a:rPr>
              <a:t>     -0.05043    0.33710  -0.150 0.881078    </a:t>
            </a:r>
          </a:p>
          <a:p>
            <a:pPr marL="800100" lvl="2" indent="0">
              <a:buNone/>
            </a:pPr>
            <a:r>
              <a:rPr lang="en-US" dirty="0">
                <a:latin typeface="Consolas" panose="020B0609020204030204" pitchFamily="49" charset="0"/>
                <a:cs typeface="Consolas" panose="020B0609020204030204" pitchFamily="49" charset="0"/>
              </a:rPr>
              <a:t>---</a:t>
            </a:r>
          </a:p>
          <a:p>
            <a:pPr marL="800100" lvl="2" indent="0">
              <a:buNone/>
            </a:pPr>
            <a:r>
              <a:rPr lang="en-US" dirty="0" err="1">
                <a:latin typeface="Consolas" panose="020B0609020204030204" pitchFamily="49" charset="0"/>
                <a:cs typeface="Consolas" panose="020B0609020204030204" pitchFamily="49" charset="0"/>
              </a:rPr>
              <a:t>Signif</a:t>
            </a:r>
            <a:r>
              <a:rPr lang="en-US" dirty="0">
                <a:latin typeface="Consolas" panose="020B0609020204030204" pitchFamily="49" charset="0"/>
                <a:cs typeface="Consolas" panose="020B0609020204030204" pitchFamily="49" charset="0"/>
              </a:rPr>
              <a:t>. codes:  0 ‘***’ 0.001 ‘**’ 0.01 ‘*’ 0.05 ‘.’ 0.1 ‘ ’ 1</a:t>
            </a:r>
          </a:p>
          <a:p>
            <a:pPr marL="800100" lvl="2" indent="0">
              <a:buNone/>
            </a:pPr>
            <a:endParaRPr lang="en-US" dirty="0">
              <a:latin typeface="Consolas" panose="020B0609020204030204" pitchFamily="49" charset="0"/>
              <a:cs typeface="Consolas" panose="020B0609020204030204" pitchFamily="49" charset="0"/>
            </a:endParaRPr>
          </a:p>
          <a:p>
            <a:pPr marL="800100" lvl="2" indent="0">
              <a:buNone/>
            </a:pPr>
            <a:r>
              <a:rPr lang="en-US" dirty="0">
                <a:latin typeface="Consolas" panose="020B0609020204030204" pitchFamily="49" charset="0"/>
                <a:cs typeface="Consolas" panose="020B0609020204030204" pitchFamily="49" charset="0"/>
              </a:rPr>
              <a:t>(Dispersion parameter for binomial family taken to be 1)</a:t>
            </a:r>
          </a:p>
          <a:p>
            <a:pPr marL="800100" lvl="2" indent="0">
              <a:buNone/>
            </a:pPr>
            <a:endParaRPr lang="en-US" dirty="0">
              <a:latin typeface="Consolas" panose="020B0609020204030204" pitchFamily="49" charset="0"/>
              <a:cs typeface="Consolas" panose="020B0609020204030204" pitchFamily="49" charset="0"/>
            </a:endParaRPr>
          </a:p>
          <a:p>
            <a:pPr marL="800100" lvl="2" indent="0">
              <a:buNone/>
            </a:pPr>
            <a:r>
              <a:rPr lang="en-US" dirty="0">
                <a:latin typeface="Consolas" panose="020B0609020204030204" pitchFamily="49" charset="0"/>
                <a:cs typeface="Consolas" panose="020B0609020204030204" pitchFamily="49" charset="0"/>
              </a:rPr>
              <a:t>    Null deviance: 205.27  on 168  degrees of freedom</a:t>
            </a:r>
          </a:p>
          <a:p>
            <a:pPr marL="800100" lvl="2" indent="0">
              <a:buNone/>
            </a:pPr>
            <a:r>
              <a:rPr lang="en-US" dirty="0">
                <a:latin typeface="Consolas" panose="020B0609020204030204" pitchFamily="49" charset="0"/>
                <a:cs typeface="Consolas" panose="020B0609020204030204" pitchFamily="49" charset="0"/>
              </a:rPr>
              <a:t>Residual deviance: 205.25  on 167  degrees of freedom</a:t>
            </a:r>
          </a:p>
          <a:p>
            <a:pPr marL="800100" lvl="2" indent="0">
              <a:buNone/>
            </a:pPr>
            <a:r>
              <a:rPr lang="en-US" dirty="0">
                <a:latin typeface="Consolas" panose="020B0609020204030204" pitchFamily="49" charset="0"/>
                <a:cs typeface="Consolas" panose="020B0609020204030204" pitchFamily="49" charset="0"/>
              </a:rPr>
              <a:t>AIC: 209.25</a:t>
            </a:r>
          </a:p>
          <a:p>
            <a:pPr marL="800100" lvl="2" indent="0">
              <a:buNone/>
            </a:pPr>
            <a:endParaRPr lang="en-US" dirty="0">
              <a:latin typeface="Consolas" panose="020B0609020204030204" pitchFamily="49" charset="0"/>
              <a:cs typeface="Consolas" panose="020B0609020204030204" pitchFamily="49" charset="0"/>
            </a:endParaRPr>
          </a:p>
          <a:p>
            <a:pPr marL="800100" lvl="2" indent="0">
              <a:buNone/>
            </a:pPr>
            <a:r>
              <a:rPr lang="en-US" dirty="0">
                <a:latin typeface="Consolas" panose="020B0609020204030204" pitchFamily="49" charset="0"/>
                <a:cs typeface="Consolas" panose="020B0609020204030204" pitchFamily="49" charset="0"/>
              </a:rPr>
              <a:t>Number of Fisher Scoring iterations: 4</a:t>
            </a:r>
          </a:p>
          <a:p>
            <a:pPr marL="800100" lvl="2" indent="0">
              <a:buNone/>
            </a:pPr>
            <a:endParaRPr lang="en-US" dirty="0">
              <a:latin typeface="Consolas" panose="020B0609020204030204" pitchFamily="49" charset="0"/>
              <a:cs typeface="Consolas" panose="020B0609020204030204" pitchFamily="49" charset="0"/>
            </a:endParaRPr>
          </a:p>
          <a:p>
            <a:pPr marL="800100" lvl="2" indent="0">
              <a:buNone/>
            </a:pPr>
            <a:r>
              <a:rPr lang="en-US" dirty="0">
                <a:latin typeface="Consolas" panose="020B0609020204030204" pitchFamily="49" charset="0"/>
                <a:cs typeface="Consolas" panose="020B0609020204030204" pitchFamily="49" charset="0"/>
              </a:rPr>
              <a:t>&gt; ## odds ratios and 95% CI</a:t>
            </a:r>
          </a:p>
          <a:p>
            <a:pPr marL="800100" lvl="2" indent="0">
              <a:buNone/>
            </a:pPr>
            <a:r>
              <a:rPr lang="en-US" dirty="0">
                <a:latin typeface="Consolas" panose="020B0609020204030204" pitchFamily="49" charset="0"/>
                <a:cs typeface="Consolas" panose="020B0609020204030204" pitchFamily="49" charset="0"/>
              </a:rPr>
              <a:t>&gt; exp(</a:t>
            </a:r>
            <a:r>
              <a:rPr lang="en-US" dirty="0" err="1">
                <a:latin typeface="Consolas" panose="020B0609020204030204" pitchFamily="49" charset="0"/>
                <a:cs typeface="Consolas" panose="020B0609020204030204" pitchFamily="49" charset="0"/>
              </a:rPr>
              <a:t>cbind</a:t>
            </a:r>
            <a:r>
              <a:rPr lang="en-US" dirty="0">
                <a:latin typeface="Consolas" panose="020B0609020204030204" pitchFamily="49" charset="0"/>
                <a:cs typeface="Consolas" panose="020B0609020204030204" pitchFamily="49" charset="0"/>
              </a:rPr>
              <a:t>(OR = </a:t>
            </a:r>
            <a:r>
              <a:rPr lang="en-US" dirty="0" err="1">
                <a:latin typeface="Consolas" panose="020B0609020204030204" pitchFamily="49" charset="0"/>
                <a:cs typeface="Consolas" panose="020B0609020204030204" pitchFamily="49" charset="0"/>
              </a:rPr>
              <a:t>coef</a:t>
            </a:r>
            <a:r>
              <a:rPr lang="en-US" dirty="0">
                <a:latin typeface="Consolas" panose="020B0609020204030204" pitchFamily="49" charset="0"/>
                <a:cs typeface="Consolas" panose="020B0609020204030204" pitchFamily="49" charset="0"/>
              </a:rPr>
              <a:t>(res), </a:t>
            </a:r>
            <a:r>
              <a:rPr lang="en-US" dirty="0" err="1">
                <a:latin typeface="Consolas" panose="020B0609020204030204" pitchFamily="49" charset="0"/>
                <a:cs typeface="Consolas" panose="020B0609020204030204" pitchFamily="49" charset="0"/>
              </a:rPr>
              <a:t>confint</a:t>
            </a:r>
            <a:r>
              <a:rPr lang="en-US" dirty="0">
                <a:latin typeface="Consolas" panose="020B0609020204030204" pitchFamily="49" charset="0"/>
                <a:cs typeface="Consolas" panose="020B0609020204030204" pitchFamily="49" charset="0"/>
              </a:rPr>
              <a:t>(res)))</a:t>
            </a:r>
          </a:p>
          <a:p>
            <a:pPr marL="800100" lvl="2" indent="0">
              <a:buNone/>
            </a:pPr>
            <a:r>
              <a:rPr lang="en-US" dirty="0">
                <a:latin typeface="Consolas" panose="020B0609020204030204" pitchFamily="49" charset="0"/>
                <a:cs typeface="Consolas" panose="020B0609020204030204" pitchFamily="49" charset="0"/>
              </a:rPr>
              <a:t>Waiting for profiling to be done...</a:t>
            </a:r>
          </a:p>
          <a:p>
            <a:pPr marL="800100" lvl="2" indent="0">
              <a:buNone/>
            </a:pPr>
            <a:r>
              <a:rPr lang="en-US" dirty="0">
                <a:latin typeface="Consolas" panose="020B0609020204030204" pitchFamily="49" charset="0"/>
                <a:cs typeface="Consolas" panose="020B0609020204030204" pitchFamily="49" charset="0"/>
              </a:rPr>
              <a:t>                   OR     2.5 %    97.5 %</a:t>
            </a:r>
          </a:p>
          <a:p>
            <a:pPr marL="800100" lvl="2" indent="0">
              <a:buNone/>
            </a:pPr>
            <a:r>
              <a:rPr lang="en-US" dirty="0">
                <a:latin typeface="Consolas" panose="020B0609020204030204" pitchFamily="49" charset="0"/>
                <a:cs typeface="Consolas" panose="020B0609020204030204" pitchFamily="49" charset="0"/>
              </a:rPr>
              <a:t>(Intercept) 0.4310345 0.2651600 0.6804247</a:t>
            </a:r>
          </a:p>
          <a:p>
            <a:pPr marL="800100" lvl="2" indent="0">
              <a:buNone/>
            </a:pPr>
            <a:r>
              <a:rPr lang="en-US" dirty="0" err="1">
                <a:latin typeface="Consolas" panose="020B0609020204030204" pitchFamily="49" charset="0"/>
                <a:cs typeface="Consolas" panose="020B0609020204030204" pitchFamily="49" charset="0"/>
              </a:rPr>
              <a:t>sexMale</a:t>
            </a:r>
            <a:r>
              <a:rPr lang="en-US" dirty="0">
                <a:latin typeface="Consolas" panose="020B0609020204030204" pitchFamily="49" charset="0"/>
                <a:cs typeface="Consolas" panose="020B0609020204030204" pitchFamily="49" charset="0"/>
              </a:rPr>
              <a:t>     0.9508197 0.4898953 1.8448256</a:t>
            </a:r>
          </a:p>
        </p:txBody>
      </p:sp>
    </p:spTree>
    <p:extLst>
      <p:ext uri="{BB962C8B-B14F-4D97-AF65-F5344CB8AC3E}">
        <p14:creationId xmlns:p14="http://schemas.microsoft.com/office/powerpoint/2010/main" val="180313712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Fracture and sex</a:t>
            </a:r>
          </a:p>
        </p:txBody>
      </p:sp>
      <p:sp>
        <p:nvSpPr>
          <p:cNvPr id="3" name="Text Placeholder 2"/>
          <p:cNvSpPr>
            <a:spLocks noGrp="1"/>
          </p:cNvSpPr>
          <p:nvPr>
            <p:ph type="body" sz="quarter" idx="10"/>
          </p:nvPr>
        </p:nvSpPr>
        <p:spPr>
          <a:xfrm>
            <a:off x="811214" y="1686287"/>
            <a:ext cx="7534275" cy="2204246"/>
          </a:xfrm>
        </p:spPr>
        <p:txBody>
          <a:bodyPr>
            <a:normAutofit fontScale="25000" lnSpcReduction="20000"/>
          </a:bodyPr>
          <a:lstStyle/>
          <a:p>
            <a:pPr marL="800100" lvl="2" indent="0">
              <a:buNone/>
            </a:pPr>
            <a:r>
              <a:rPr lang="en-US" dirty="0">
                <a:latin typeface="Consolas" panose="020B0609020204030204" pitchFamily="49" charset="0"/>
                <a:cs typeface="Consolas" panose="020B0609020204030204" pitchFamily="49" charset="0"/>
              </a:rPr>
              <a:t>. logit fracture </a:t>
            </a:r>
            <a:r>
              <a:rPr lang="en-US" dirty="0" err="1">
                <a:latin typeface="Consolas" panose="020B0609020204030204" pitchFamily="49" charset="0"/>
                <a:cs typeface="Consolas" panose="020B0609020204030204" pitchFamily="49" charset="0"/>
              </a:rPr>
              <a:t>i.sex</a:t>
            </a:r>
            <a:r>
              <a:rPr lang="en-US" dirty="0">
                <a:latin typeface="Consolas" panose="020B0609020204030204" pitchFamily="49" charset="0"/>
                <a:cs typeface="Consolas" panose="020B0609020204030204" pitchFamily="49" charset="0"/>
              </a:rPr>
              <a:t>, or</a:t>
            </a:r>
          </a:p>
          <a:p>
            <a:pPr marL="800100" lvl="2" indent="0">
              <a:buNone/>
            </a:pPr>
            <a:endParaRPr lang="en-US" dirty="0">
              <a:latin typeface="Consolas" panose="020B0609020204030204" pitchFamily="49" charset="0"/>
              <a:cs typeface="Consolas" panose="020B0609020204030204" pitchFamily="49" charset="0"/>
            </a:endParaRPr>
          </a:p>
          <a:p>
            <a:pPr marL="800100" lvl="2" indent="0">
              <a:buNone/>
            </a:pPr>
            <a:r>
              <a:rPr lang="en-US" dirty="0">
                <a:latin typeface="Consolas" panose="020B0609020204030204" pitchFamily="49" charset="0"/>
                <a:cs typeface="Consolas" panose="020B0609020204030204" pitchFamily="49" charset="0"/>
              </a:rPr>
              <a:t>Iteration 0:   log likelihood = -102.63604  </a:t>
            </a:r>
          </a:p>
          <a:p>
            <a:pPr marL="800100" lvl="2" indent="0">
              <a:buNone/>
            </a:pPr>
            <a:r>
              <a:rPr lang="en-US" dirty="0">
                <a:latin typeface="Consolas" panose="020B0609020204030204" pitchFamily="49" charset="0"/>
                <a:cs typeface="Consolas" panose="020B0609020204030204" pitchFamily="49" charset="0"/>
              </a:rPr>
              <a:t>Iteration 1:   log likelihood = -102.62485  </a:t>
            </a:r>
          </a:p>
          <a:p>
            <a:pPr marL="800100" lvl="2" indent="0">
              <a:buNone/>
            </a:pPr>
            <a:r>
              <a:rPr lang="en-US" dirty="0">
                <a:latin typeface="Consolas" panose="020B0609020204030204" pitchFamily="49" charset="0"/>
                <a:cs typeface="Consolas" panose="020B0609020204030204" pitchFamily="49" charset="0"/>
              </a:rPr>
              <a:t>Iteration 2:   log likelihood = -102.62485  </a:t>
            </a:r>
          </a:p>
          <a:p>
            <a:pPr marL="800100" lvl="2" indent="0">
              <a:buNone/>
            </a:pPr>
            <a:endParaRPr lang="en-US" dirty="0">
              <a:latin typeface="Consolas" panose="020B0609020204030204" pitchFamily="49" charset="0"/>
              <a:cs typeface="Consolas" panose="020B0609020204030204" pitchFamily="49" charset="0"/>
            </a:endParaRPr>
          </a:p>
          <a:p>
            <a:pPr marL="800100" lvl="2" indent="0">
              <a:buNone/>
            </a:pPr>
            <a:r>
              <a:rPr lang="en-US" dirty="0">
                <a:latin typeface="Consolas" panose="020B0609020204030204" pitchFamily="49" charset="0"/>
                <a:cs typeface="Consolas" panose="020B0609020204030204" pitchFamily="49" charset="0"/>
              </a:rPr>
              <a:t>Logistic regression                             Number of </a:t>
            </a:r>
            <a:r>
              <a:rPr lang="en-US" dirty="0" err="1">
                <a:latin typeface="Consolas" panose="020B0609020204030204" pitchFamily="49" charset="0"/>
                <a:cs typeface="Consolas" panose="020B0609020204030204" pitchFamily="49" charset="0"/>
              </a:rPr>
              <a:t>obs</a:t>
            </a:r>
            <a:r>
              <a:rPr lang="en-US" dirty="0">
                <a:latin typeface="Consolas" panose="020B0609020204030204" pitchFamily="49" charset="0"/>
                <a:cs typeface="Consolas" panose="020B0609020204030204" pitchFamily="49" charset="0"/>
              </a:rPr>
              <a:t>     =        169</a:t>
            </a:r>
          </a:p>
          <a:p>
            <a:pPr marL="800100" lvl="2" indent="0">
              <a:buNone/>
            </a:pPr>
            <a:r>
              <a:rPr lang="en-US" dirty="0">
                <a:latin typeface="Consolas" panose="020B0609020204030204" pitchFamily="49" charset="0"/>
                <a:cs typeface="Consolas" panose="020B0609020204030204" pitchFamily="49" charset="0"/>
              </a:rPr>
              <a:t>                                                LR chi2(1)        =       0.02</a:t>
            </a:r>
          </a:p>
          <a:p>
            <a:pPr marL="800100" lvl="2" indent="0">
              <a:buNone/>
            </a:pPr>
            <a:r>
              <a:rPr lang="en-US" dirty="0">
                <a:latin typeface="Consolas" panose="020B0609020204030204" pitchFamily="49" charset="0"/>
                <a:cs typeface="Consolas" panose="020B0609020204030204" pitchFamily="49" charset="0"/>
              </a:rPr>
              <a:t>                                                Prob &gt; chi2       =     0.8811</a:t>
            </a:r>
          </a:p>
          <a:p>
            <a:pPr marL="800100" lvl="2" indent="0">
              <a:buNone/>
            </a:pPr>
            <a:r>
              <a:rPr lang="en-US" dirty="0">
                <a:latin typeface="Consolas" panose="020B0609020204030204" pitchFamily="49" charset="0"/>
                <a:cs typeface="Consolas" panose="020B0609020204030204" pitchFamily="49" charset="0"/>
              </a:rPr>
              <a:t>Log likelihood = -102.62485                     Pseudo R2         =     0.0001</a:t>
            </a:r>
          </a:p>
          <a:p>
            <a:pPr marL="800100" lvl="2" indent="0">
              <a:buNone/>
            </a:pPr>
            <a:endParaRPr lang="en-US" dirty="0">
              <a:latin typeface="Consolas" panose="020B0609020204030204" pitchFamily="49" charset="0"/>
              <a:cs typeface="Consolas" panose="020B0609020204030204" pitchFamily="49" charset="0"/>
            </a:endParaRPr>
          </a:p>
          <a:p>
            <a:pPr marL="800100" lvl="2" indent="0">
              <a:buNone/>
            </a:pPr>
            <a:r>
              <a:rPr lang="en-US" dirty="0">
                <a:latin typeface="Consolas" panose="020B0609020204030204" pitchFamily="49" charset="0"/>
                <a:cs typeface="Consolas" panose="020B0609020204030204" pitchFamily="49" charset="0"/>
              </a:rPr>
              <a:t>------------------------------------------------------------------------------</a:t>
            </a:r>
          </a:p>
          <a:p>
            <a:pPr marL="800100" lvl="2" indent="0">
              <a:buNone/>
            </a:pPr>
            <a:r>
              <a:rPr lang="en-US" dirty="0">
                <a:latin typeface="Consolas" panose="020B0609020204030204" pitchFamily="49" charset="0"/>
                <a:cs typeface="Consolas" panose="020B0609020204030204" pitchFamily="49" charset="0"/>
              </a:rPr>
              <a:t>    fracture | Odds Ratio   Std. Err.      z    P&gt;|z|     [95% Conf. Interval]</a:t>
            </a:r>
          </a:p>
          <a:p>
            <a:pPr marL="800100" lvl="2" indent="0">
              <a:buNone/>
            </a:pPr>
            <a:r>
              <a:rPr lang="en-US" dirty="0">
                <a:latin typeface="Consolas" panose="020B0609020204030204" pitchFamily="49" charset="0"/>
                <a:cs typeface="Consolas" panose="020B0609020204030204" pitchFamily="49" charset="0"/>
              </a:rPr>
              <a:t>-------------+----------------------------------------------------------------</a:t>
            </a:r>
          </a:p>
          <a:p>
            <a:pPr marL="800100" lvl="2" indent="0">
              <a:buNone/>
            </a:pPr>
            <a:r>
              <a:rPr lang="en-US" dirty="0">
                <a:latin typeface="Consolas" panose="020B0609020204030204" pitchFamily="49" charset="0"/>
                <a:cs typeface="Consolas" panose="020B0609020204030204" pitchFamily="49" charset="0"/>
              </a:rPr>
              <a:t>        sex  |</a:t>
            </a:r>
          </a:p>
          <a:p>
            <a:pPr marL="800100" lvl="2" indent="0">
              <a:buNone/>
            </a:pPr>
            <a:r>
              <a:rPr lang="en-US" dirty="0">
                <a:latin typeface="Consolas" panose="020B0609020204030204" pitchFamily="49" charset="0"/>
                <a:cs typeface="Consolas" panose="020B0609020204030204" pitchFamily="49" charset="0"/>
              </a:rPr>
              <a:t>       Male  |   .9508197   .3205191    -0.15   0.881     .4910889    1.840925</a:t>
            </a:r>
          </a:p>
          <a:p>
            <a:pPr marL="800100" lvl="2" indent="0">
              <a:buNone/>
            </a:pPr>
            <a:r>
              <a:rPr lang="en-US" dirty="0">
                <a:latin typeface="Consolas" panose="020B0609020204030204" pitchFamily="49" charset="0"/>
                <a:cs typeface="Consolas" panose="020B0609020204030204" pitchFamily="49" charset="0"/>
              </a:rPr>
              <a:t>       _cons |   .4310345   .1031257    -3.52   0.000     .2696874    .6889115</a:t>
            </a:r>
          </a:p>
          <a:p>
            <a:pPr marL="800100" lvl="2" indent="0">
              <a:buNone/>
            </a:pPr>
            <a:r>
              <a:rPr lang="en-US" dirty="0">
                <a:latin typeface="Consolas" panose="020B0609020204030204" pitchFamily="49" charset="0"/>
                <a:cs typeface="Consolas" panose="020B0609020204030204" pitchFamily="49" charset="0"/>
              </a:rPr>
              <a:t>------------------------------------------------------------------------------</a:t>
            </a:r>
          </a:p>
          <a:p>
            <a:pPr marL="800100" lvl="2" indent="0">
              <a:buNone/>
            </a:pPr>
            <a:endParaRPr lang="en-US"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5524342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 levels</a:t>
            </a:r>
          </a:p>
        </p:txBody>
      </p:sp>
      <p:sp>
        <p:nvSpPr>
          <p:cNvPr id="3" name="Text Placeholder 2"/>
          <p:cNvSpPr>
            <a:spLocks noGrp="1"/>
          </p:cNvSpPr>
          <p:nvPr>
            <p:ph type="body" sz="quarter" idx="10"/>
          </p:nvPr>
        </p:nvSpPr>
        <p:spPr>
          <a:xfrm>
            <a:off x="811214" y="1686287"/>
            <a:ext cx="7534275" cy="2204246"/>
          </a:xfrm>
        </p:spPr>
        <p:txBody>
          <a:bodyPr>
            <a:normAutofit fontScale="92500" lnSpcReduction="20000"/>
          </a:bodyPr>
          <a:lstStyle/>
          <a:p>
            <a:r>
              <a:rPr lang="en-US" dirty="0"/>
              <a:t>For interpretation it’s vital to know which level of a variable is the Reference Level. </a:t>
            </a:r>
          </a:p>
          <a:p>
            <a:r>
              <a:rPr lang="en-US" dirty="0"/>
              <a:t>The level of a categorical variable considered the “baseline” or “usual” value</a:t>
            </a:r>
          </a:p>
          <a:p>
            <a:r>
              <a:rPr lang="en-US" dirty="0"/>
              <a:t>Other levels are compared to the Reference Level</a:t>
            </a:r>
          </a:p>
          <a:p>
            <a:endParaRPr lang="en-US" dirty="0"/>
          </a:p>
        </p:txBody>
      </p:sp>
    </p:spTree>
    <p:extLst>
      <p:ext uri="{BB962C8B-B14F-4D97-AF65-F5344CB8AC3E}">
        <p14:creationId xmlns:p14="http://schemas.microsoft.com/office/powerpoint/2010/main" val="29563978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Describe a relationship</a:t>
            </a:r>
          </a:p>
        </p:txBody>
      </p:sp>
      <mc:AlternateContent xmlns:mc="http://schemas.openxmlformats.org/markup-compatibility/2006" xmlns:a14="http://schemas.microsoft.com/office/drawing/2010/main">
        <mc:Choice Requires="a14">
          <p:sp>
            <p:nvSpPr>
              <p:cNvPr id="3" name="Text Placeholder 2"/>
              <p:cNvSpPr>
                <a:spLocks noGrp="1"/>
              </p:cNvSpPr>
              <p:nvPr>
                <p:ph type="body" sz="quarter" idx="10"/>
              </p:nvPr>
            </p:nvSpPr>
            <p:spPr>
              <a:xfrm>
                <a:off x="811214" y="1686287"/>
                <a:ext cx="7534275" cy="2204246"/>
              </a:xfrm>
            </p:spPr>
            <p:txBody>
              <a:bodyPr>
                <a:normAutofit/>
              </a:bodyPr>
              <a:lstStyle/>
              <a:p>
                <a14:m>
                  <m:oMath xmlns:m="http://schemas.openxmlformats.org/officeDocument/2006/math">
                    <m:r>
                      <m:rPr>
                        <m:nor/>
                      </m:rPr>
                      <a:rPr lang="en-US"/>
                      <m:t>A</m:t>
                    </m:r>
                    <m:r>
                      <m:rPr>
                        <m:nor/>
                      </m:rPr>
                      <a:rPr lang="en-US"/>
                      <m:t> </m:t>
                    </m:r>
                    <m:r>
                      <m:rPr>
                        <m:nor/>
                      </m:rPr>
                      <a:rPr lang="en-US"/>
                      <m:t>statistical</m:t>
                    </m:r>
                    <m:r>
                      <m:rPr>
                        <m:nor/>
                      </m:rPr>
                      <a:rPr lang="en-US"/>
                      <m:t> </m:t>
                    </m:r>
                    <m:r>
                      <m:rPr>
                        <m:nor/>
                      </m:rPr>
                      <a:rPr lang="en-US"/>
                      <m:t>model</m:t>
                    </m:r>
                    <m:r>
                      <m:rPr>
                        <m:nor/>
                      </m:rPr>
                      <a:rPr lang="en-US"/>
                      <m:t> </m:t>
                    </m:r>
                    <m:r>
                      <m:rPr>
                        <m:nor/>
                      </m:rPr>
                      <a:rPr lang="en-US"/>
                      <m:t>is</m:t>
                    </m:r>
                    <m:r>
                      <m:rPr>
                        <m:nor/>
                      </m:rPr>
                      <a:rPr lang="en-US"/>
                      <m:t> </m:t>
                    </m:r>
                    <m:r>
                      <m:rPr>
                        <m:nor/>
                      </m:rPr>
                      <a:rPr lang="en-US"/>
                      <m:t>a</m:t>
                    </m:r>
                    <m:r>
                      <m:rPr>
                        <m:nor/>
                      </m:rPr>
                      <a:rPr lang="en-US"/>
                      <m:t> </m:t>
                    </m:r>
                    <m:r>
                      <m:rPr>
                        <m:nor/>
                      </m:rPr>
                      <a:rPr lang="en-US"/>
                      <m:t>mathematical</m:t>
                    </m:r>
                    <m:r>
                      <m:rPr>
                        <m:nor/>
                      </m:rPr>
                      <a:rPr lang="en-US"/>
                      <m:t> </m:t>
                    </m:r>
                    <m:r>
                      <m:rPr>
                        <m:nor/>
                      </m:rPr>
                      <a:rPr lang="en-US"/>
                      <m:t>relationship</m:t>
                    </m:r>
                    <m:r>
                      <m:rPr>
                        <m:nor/>
                      </m:rPr>
                      <a:rPr lang="en-US"/>
                      <m:t> </m:t>
                    </m:r>
                    <m:r>
                      <m:rPr>
                        <m:nor/>
                      </m:rPr>
                      <a:rPr lang="en-US"/>
                      <m:t>between</m:t>
                    </m:r>
                    <m:r>
                      <m:rPr>
                        <m:nor/>
                      </m:rPr>
                      <a:rPr lang="en-US"/>
                      <m:t> </m:t>
                    </m:r>
                    <m:r>
                      <m:rPr>
                        <m:nor/>
                      </m:rPr>
                      <a:rPr lang="en-US" b="0" i="0" smtClean="0"/>
                      <m:t>an</m:t>
                    </m:r>
                    <m:r>
                      <m:rPr>
                        <m:nor/>
                      </m:rPr>
                      <a:rPr lang="en-US" b="0" i="0" smtClean="0"/>
                      <m:t> </m:t>
                    </m:r>
                    <m:r>
                      <m:rPr>
                        <m:nor/>
                      </m:rPr>
                      <a:rPr lang="en-US" b="0" i="0" smtClean="0"/>
                      <m:t>outcome</m:t>
                    </m:r>
                    <m:r>
                      <m:rPr>
                        <m:nor/>
                      </m:rPr>
                      <a:rPr lang="en-US" b="0" i="0" smtClean="0"/>
                      <m:t> (</m:t>
                    </m:r>
                    <m:r>
                      <m:rPr>
                        <m:nor/>
                      </m:rPr>
                      <a:rPr lang="en-US" b="0" i="0" smtClean="0"/>
                      <m:t>dependent</m:t>
                    </m:r>
                    <m:r>
                      <m:rPr>
                        <m:nor/>
                      </m:rPr>
                      <a:rPr lang="en-US" b="0" i="0" smtClean="0"/>
                      <m:t> </m:t>
                    </m:r>
                    <m:r>
                      <m:rPr>
                        <m:nor/>
                      </m:rPr>
                      <a:rPr lang="en-US" b="0" i="0" smtClean="0"/>
                      <m:t>variable</m:t>
                    </m:r>
                    <m:r>
                      <m:rPr>
                        <m:nor/>
                      </m:rPr>
                      <a:rPr lang="en-US" b="0" i="0" smtClean="0"/>
                      <m:t>) </m:t>
                    </m:r>
                    <m:r>
                      <m:rPr>
                        <m:nor/>
                      </m:rPr>
                      <a:rPr lang="en-US" b="0" i="0" smtClean="0"/>
                      <m:t>and</m:t>
                    </m:r>
                    <m:r>
                      <m:rPr>
                        <m:nor/>
                      </m:rPr>
                      <a:rPr lang="en-US" b="0" i="0" smtClean="0"/>
                      <m:t> </m:t>
                    </m:r>
                    <m:r>
                      <m:rPr>
                        <m:nor/>
                      </m:rPr>
                      <a:rPr lang="en-US" b="0" i="0" smtClean="0"/>
                      <m:t>one</m:t>
                    </m:r>
                    <m:r>
                      <m:rPr>
                        <m:nor/>
                      </m:rPr>
                      <a:rPr lang="en-US" b="0" i="0" smtClean="0"/>
                      <m:t> </m:t>
                    </m:r>
                    <m:r>
                      <m:rPr>
                        <m:nor/>
                      </m:rPr>
                      <a:rPr lang="en-US" b="0" i="0" smtClean="0"/>
                      <m:t>or</m:t>
                    </m:r>
                    <m:r>
                      <m:rPr>
                        <m:nor/>
                      </m:rPr>
                      <a:rPr lang="en-US" b="0" i="0" smtClean="0"/>
                      <m:t> </m:t>
                    </m:r>
                    <m:r>
                      <m:rPr>
                        <m:nor/>
                      </m:rPr>
                      <a:rPr lang="en-US" b="0" i="0" smtClean="0"/>
                      <m:t>more</m:t>
                    </m:r>
                    <m:r>
                      <m:rPr>
                        <m:nor/>
                      </m:rPr>
                      <a:rPr lang="en-US" b="0" i="0" smtClean="0"/>
                      <m:t> </m:t>
                    </m:r>
                    <m:r>
                      <m:rPr>
                        <m:nor/>
                      </m:rPr>
                      <a:rPr lang="en-US" b="0" i="0" smtClean="0"/>
                      <m:t>independent</m:t>
                    </m:r>
                    <m:r>
                      <m:rPr>
                        <m:nor/>
                      </m:rPr>
                      <a:rPr lang="en-US" b="0" i="0" smtClean="0"/>
                      <m:t> </m:t>
                    </m:r>
                    <m:r>
                      <m:rPr>
                        <m:nor/>
                      </m:rPr>
                      <a:rPr lang="en-US" b="0" i="0" smtClean="0"/>
                      <m:t>variables</m:t>
                    </m:r>
                    <m:r>
                      <m:rPr>
                        <m:nor/>
                      </m:rPr>
                      <a:rPr lang="en-US"/>
                      <m:t>.</m:t>
                    </m:r>
                  </m:oMath>
                </a14:m>
                <a:endParaRPr lang="en-US" dirty="0"/>
              </a:p>
              <a:p>
                <a:endParaRPr lang="en-US" dirty="0"/>
              </a:p>
            </p:txBody>
          </p:sp>
        </mc:Choice>
        <mc:Fallback xmlns="">
          <p:sp>
            <p:nvSpPr>
              <p:cNvPr id="3" name="Text Placeholder 2"/>
              <p:cNvSpPr>
                <a:spLocks noGrp="1" noRot="1" noChangeAspect="1" noMove="1" noResize="1" noEditPoints="1" noAdjustHandles="1" noChangeArrowheads="1" noChangeShapeType="1" noTextEdit="1"/>
              </p:cNvSpPr>
              <p:nvPr>
                <p:ph type="body" sz="quarter" idx="10"/>
              </p:nvPr>
            </p:nvSpPr>
            <p:spPr>
              <a:xfrm>
                <a:off x="811214" y="1686287"/>
                <a:ext cx="7534275" cy="2204246"/>
              </a:xfrm>
              <a:blipFill>
                <a:blip r:embed="rId2"/>
                <a:stretch>
                  <a:fillRect l="-1008" t="-571"/>
                </a:stretch>
              </a:blipFill>
            </p:spPr>
            <p:txBody>
              <a:bodyPr/>
              <a:lstStyle/>
              <a:p>
                <a:r>
                  <a:rPr lang="en-US">
                    <a:noFill/>
                  </a:rPr>
                  <a:t> </a:t>
                </a:r>
              </a:p>
            </p:txBody>
          </p:sp>
        </mc:Fallback>
      </mc:AlternateContent>
    </p:spTree>
    <p:extLst>
      <p:ext uri="{BB962C8B-B14F-4D97-AF65-F5344CB8AC3E}">
        <p14:creationId xmlns:p14="http://schemas.microsoft.com/office/powerpoint/2010/main" val="67544316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 levels</a:t>
            </a:r>
          </a:p>
        </p:txBody>
      </p:sp>
      <p:sp>
        <p:nvSpPr>
          <p:cNvPr id="3" name="Text Placeholder 2"/>
          <p:cNvSpPr>
            <a:spLocks noGrp="1"/>
          </p:cNvSpPr>
          <p:nvPr>
            <p:ph type="body" sz="quarter" idx="10"/>
          </p:nvPr>
        </p:nvSpPr>
        <p:spPr>
          <a:xfrm>
            <a:off x="811214" y="1686287"/>
            <a:ext cx="7534275" cy="2204246"/>
          </a:xfrm>
        </p:spPr>
        <p:txBody>
          <a:bodyPr>
            <a:normAutofit fontScale="92500"/>
          </a:bodyPr>
          <a:lstStyle/>
          <a:p>
            <a:r>
              <a:rPr lang="en-US" dirty="0"/>
              <a:t>In the Fracture and Sex example, </a:t>
            </a:r>
            <a:r>
              <a:rPr lang="en-US" i="1" dirty="0"/>
              <a:t>Female</a:t>
            </a:r>
            <a:r>
              <a:rPr lang="en-US" dirty="0"/>
              <a:t> is the reference level.</a:t>
            </a:r>
          </a:p>
          <a:p>
            <a:r>
              <a:rPr lang="en-US" dirty="0"/>
              <a:t>The models give us an odds ratio for the </a:t>
            </a:r>
            <a:r>
              <a:rPr lang="en-US" i="1" dirty="0"/>
              <a:t>Male</a:t>
            </a:r>
            <a:r>
              <a:rPr lang="en-US" dirty="0"/>
              <a:t> level. </a:t>
            </a:r>
          </a:p>
          <a:p>
            <a:r>
              <a:rPr lang="en-US" dirty="0"/>
              <a:t>Odds ratio is in terms of </a:t>
            </a:r>
            <a:r>
              <a:rPr lang="en-US" i="1" dirty="0"/>
              <a:t>Male</a:t>
            </a:r>
            <a:r>
              <a:rPr lang="en-US" dirty="0"/>
              <a:t> compared to </a:t>
            </a:r>
            <a:r>
              <a:rPr lang="en-US" i="1" dirty="0"/>
              <a:t>Female</a:t>
            </a:r>
            <a:r>
              <a:rPr lang="en-US" dirty="0"/>
              <a:t>.</a:t>
            </a:r>
          </a:p>
          <a:p>
            <a:endParaRPr lang="en-US" dirty="0"/>
          </a:p>
        </p:txBody>
      </p:sp>
    </p:spTree>
    <p:extLst>
      <p:ext uri="{BB962C8B-B14F-4D97-AF65-F5344CB8AC3E}">
        <p14:creationId xmlns:p14="http://schemas.microsoft.com/office/powerpoint/2010/main" val="16006252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 levels</a:t>
            </a:r>
          </a:p>
        </p:txBody>
      </p:sp>
      <p:sp>
        <p:nvSpPr>
          <p:cNvPr id="3" name="Text Placeholder 2"/>
          <p:cNvSpPr>
            <a:spLocks noGrp="1"/>
          </p:cNvSpPr>
          <p:nvPr>
            <p:ph type="body" sz="quarter" idx="10"/>
          </p:nvPr>
        </p:nvSpPr>
        <p:spPr>
          <a:xfrm>
            <a:off x="811214" y="1686287"/>
            <a:ext cx="7534275" cy="2204246"/>
          </a:xfrm>
        </p:spPr>
        <p:txBody>
          <a:bodyPr>
            <a:normAutofit/>
          </a:bodyPr>
          <a:lstStyle/>
          <a:p>
            <a:r>
              <a:rPr lang="en-US" dirty="0"/>
              <a:t>When in doubt, check it.</a:t>
            </a:r>
          </a:p>
          <a:p>
            <a:r>
              <a:rPr lang="en-US" dirty="0"/>
              <a:t>Can do this “by hand” with a 2x2 table.</a:t>
            </a:r>
          </a:p>
          <a:p>
            <a:endParaRPr lang="en-US" dirty="0"/>
          </a:p>
        </p:txBody>
      </p:sp>
    </p:spTree>
    <p:extLst>
      <p:ext uri="{BB962C8B-B14F-4D97-AF65-F5344CB8AC3E}">
        <p14:creationId xmlns:p14="http://schemas.microsoft.com/office/powerpoint/2010/main" val="419375650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Odds ratio – 2x2 table</a:t>
            </a:r>
          </a:p>
        </p:txBody>
      </p:sp>
      <p:pic>
        <p:nvPicPr>
          <p:cNvPr id="5" name="Picture 4">
            <a:extLst>
              <a:ext uri="{FF2B5EF4-FFF2-40B4-BE49-F238E27FC236}">
                <a16:creationId xmlns:a16="http://schemas.microsoft.com/office/drawing/2014/main" id="{16E966A2-4A29-0840-BC8E-78325885D4DA}"/>
              </a:ext>
            </a:extLst>
          </p:cNvPr>
          <p:cNvPicPr>
            <a:picLocks noChangeAspect="1"/>
          </p:cNvPicPr>
          <p:nvPr/>
        </p:nvPicPr>
        <p:blipFill>
          <a:blip r:embed="rId2"/>
          <a:stretch>
            <a:fillRect/>
          </a:stretch>
        </p:blipFill>
        <p:spPr>
          <a:xfrm>
            <a:off x="527050" y="2095500"/>
            <a:ext cx="4044950" cy="1546860"/>
          </a:xfrm>
          <a:prstGeom prst="rect">
            <a:avLst/>
          </a:prstGeom>
        </p:spPr>
      </p:pic>
      <p:pic>
        <p:nvPicPr>
          <p:cNvPr id="10" name="Picture 9">
            <a:extLst>
              <a:ext uri="{FF2B5EF4-FFF2-40B4-BE49-F238E27FC236}">
                <a16:creationId xmlns:a16="http://schemas.microsoft.com/office/drawing/2014/main" id="{7E0B8F39-2A7A-F945-9839-267476991870}"/>
              </a:ext>
            </a:extLst>
          </p:cNvPr>
          <p:cNvPicPr>
            <a:picLocks noChangeAspect="1"/>
          </p:cNvPicPr>
          <p:nvPr/>
        </p:nvPicPr>
        <p:blipFill>
          <a:blip r:embed="rId3"/>
          <a:stretch>
            <a:fillRect/>
          </a:stretch>
        </p:blipFill>
        <p:spPr>
          <a:xfrm>
            <a:off x="4498735" y="1588770"/>
            <a:ext cx="3822700" cy="2108200"/>
          </a:xfrm>
          <a:prstGeom prst="rect">
            <a:avLst/>
          </a:prstGeom>
        </p:spPr>
      </p:pic>
    </p:spTree>
    <p:extLst>
      <p:ext uri="{BB962C8B-B14F-4D97-AF65-F5344CB8AC3E}">
        <p14:creationId xmlns:p14="http://schemas.microsoft.com/office/powerpoint/2010/main" val="15954175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Odds ratio – 2x2 table</a:t>
            </a:r>
          </a:p>
        </p:txBody>
      </p:sp>
      <p:sp>
        <p:nvSpPr>
          <p:cNvPr id="3" name="Text Placeholder 2"/>
          <p:cNvSpPr>
            <a:spLocks noGrp="1"/>
          </p:cNvSpPr>
          <p:nvPr>
            <p:ph type="body" sz="quarter" idx="10"/>
          </p:nvPr>
        </p:nvSpPr>
        <p:spPr>
          <a:xfrm>
            <a:off x="811214" y="1686287"/>
            <a:ext cx="7534275" cy="2204246"/>
          </a:xfrm>
        </p:spPr>
        <p:txBody>
          <a:bodyPr>
            <a:normAutofit/>
          </a:bodyPr>
          <a:lstStyle/>
          <a:p>
            <a:r>
              <a:rPr lang="en-US" dirty="0"/>
              <a:t>a = 25</a:t>
            </a:r>
          </a:p>
          <a:p>
            <a:r>
              <a:rPr lang="en-US" dirty="0"/>
              <a:t>b = 25</a:t>
            </a:r>
          </a:p>
          <a:p>
            <a:r>
              <a:rPr lang="en-US" dirty="0"/>
              <a:t>c = 61</a:t>
            </a:r>
          </a:p>
          <a:p>
            <a:r>
              <a:rPr lang="en-US" dirty="0"/>
              <a:t>d = 58</a:t>
            </a:r>
          </a:p>
        </p:txBody>
      </p:sp>
      <p:pic>
        <p:nvPicPr>
          <p:cNvPr id="4" name="Picture 3">
            <a:extLst>
              <a:ext uri="{FF2B5EF4-FFF2-40B4-BE49-F238E27FC236}">
                <a16:creationId xmlns:a16="http://schemas.microsoft.com/office/drawing/2014/main" id="{B40E489B-EA71-2749-843B-4012A57F8E4A}"/>
              </a:ext>
            </a:extLst>
          </p:cNvPr>
          <p:cNvPicPr>
            <a:picLocks noChangeAspect="1"/>
          </p:cNvPicPr>
          <p:nvPr/>
        </p:nvPicPr>
        <p:blipFill>
          <a:blip r:embed="rId2"/>
          <a:stretch>
            <a:fillRect/>
          </a:stretch>
        </p:blipFill>
        <p:spPr>
          <a:xfrm>
            <a:off x="3794790" y="1798320"/>
            <a:ext cx="4044950" cy="1546860"/>
          </a:xfrm>
          <a:prstGeom prst="rect">
            <a:avLst/>
          </a:prstGeom>
        </p:spPr>
      </p:pic>
    </p:spTree>
    <p:extLst>
      <p:ext uri="{BB962C8B-B14F-4D97-AF65-F5344CB8AC3E}">
        <p14:creationId xmlns:p14="http://schemas.microsoft.com/office/powerpoint/2010/main" val="391983883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Odds ratio – 2x2 table</a:t>
            </a:r>
          </a:p>
        </p:txBody>
      </p:sp>
      <mc:AlternateContent xmlns:mc="http://schemas.openxmlformats.org/markup-compatibility/2006" xmlns:a14="http://schemas.microsoft.com/office/drawing/2010/main">
        <mc:Choice Requires="a14">
          <p:sp>
            <p:nvSpPr>
              <p:cNvPr id="3" name="Text Placeholder 2"/>
              <p:cNvSpPr>
                <a:spLocks noGrp="1"/>
              </p:cNvSpPr>
              <p:nvPr>
                <p:ph type="body" sz="quarter" idx="10"/>
              </p:nvPr>
            </p:nvSpPr>
            <p:spPr>
              <a:xfrm>
                <a:off x="811214" y="1686287"/>
                <a:ext cx="7534275" cy="3211778"/>
              </a:xfrm>
            </p:spPr>
            <p:txBody>
              <a:bodyPr>
                <a:normAutofit fontScale="92500" lnSpcReduction="20000"/>
              </a:bodyPr>
              <a:lstStyle/>
              <a:p>
                <a:r>
                  <a:rPr lang="en-US" dirty="0"/>
                  <a:t>a = 25</a:t>
                </a:r>
              </a:p>
              <a:p>
                <a:r>
                  <a:rPr lang="en-US" dirty="0"/>
                  <a:t>b = 25</a:t>
                </a:r>
              </a:p>
              <a:p>
                <a:r>
                  <a:rPr lang="en-US" dirty="0"/>
                  <a:t>c = 61</a:t>
                </a:r>
              </a:p>
              <a:p>
                <a:r>
                  <a:rPr lang="en-US" dirty="0"/>
                  <a:t>d = 58</a:t>
                </a:r>
              </a:p>
              <a:p>
                <a14:m>
                  <m:oMath xmlns:m="http://schemas.openxmlformats.org/officeDocument/2006/math">
                    <m:r>
                      <a:rPr lang="en-US" b="0" i="1" smtClean="0">
                        <a:latin typeface="Cambria Math" panose="02040503050406030204" pitchFamily="18" charset="0"/>
                      </a:rPr>
                      <m:t>𝑂𝑑𝑑𝑠</m:t>
                    </m:r>
                    <m:r>
                      <a:rPr lang="en-US" b="0" i="1" smtClean="0">
                        <a:latin typeface="Cambria Math" panose="02040503050406030204" pitchFamily="18" charset="0"/>
                      </a:rPr>
                      <m:t> </m:t>
                    </m:r>
                    <m:r>
                      <a:rPr lang="en-US" b="0" i="1" smtClean="0">
                        <a:latin typeface="Cambria Math" panose="02040503050406030204" pitchFamily="18" charset="0"/>
                      </a:rPr>
                      <m:t>𝑟𝑎𝑡𝑖𝑜</m:t>
                    </m:r>
                    <m:r>
                      <a:rPr lang="en-US" b="0" i="1" smtClean="0">
                        <a:latin typeface="Cambria Math" panose="02040503050406030204" pitchFamily="18" charset="0"/>
                      </a:rPr>
                      <m:t>=</m:t>
                    </m:r>
                    <m:r>
                      <a:rPr lang="en-US" b="0" i="1" smtClean="0">
                        <a:latin typeface="Cambria Math" panose="02040503050406030204" pitchFamily="18" charset="0"/>
                      </a:rPr>
                      <m:t>𝑂𝑅</m:t>
                    </m:r>
                    <m:r>
                      <a:rPr lang="en-US" b="0" i="1" smtClean="0">
                        <a:latin typeface="Cambria Math" panose="02040503050406030204" pitchFamily="18" charset="0"/>
                      </a:rPr>
                      <m:t>=</m:t>
                    </m:r>
                    <m:f>
                      <m:fPr>
                        <m:type m:val="lin"/>
                        <m:ctrlPr>
                          <a:rPr lang="en-US" b="0" i="1" smtClean="0">
                            <a:latin typeface="Cambria Math" panose="02040503050406030204" pitchFamily="18" charset="0"/>
                          </a:rPr>
                        </m:ctrlPr>
                      </m:fPr>
                      <m:num>
                        <m:d>
                          <m:dPr>
                            <m:ctrlPr>
                              <a:rPr lang="en-US" b="0" i="1" smtClean="0">
                                <a:latin typeface="Cambria Math" panose="02040503050406030204" pitchFamily="18" charset="0"/>
                              </a:rPr>
                            </m:ctrlPr>
                          </m:dPr>
                          <m:e>
                            <m:f>
                              <m:fPr>
                                <m:type m:val="lin"/>
                                <m:ctrlPr>
                                  <a:rPr lang="en-US" b="0" i="1" smtClean="0">
                                    <a:latin typeface="Cambria Math" panose="02040503050406030204" pitchFamily="18" charset="0"/>
                                  </a:rPr>
                                </m:ctrlPr>
                              </m:fPr>
                              <m:num>
                                <m:r>
                                  <a:rPr lang="en-US" b="0" i="1" smtClean="0">
                                    <a:latin typeface="Cambria Math" panose="02040503050406030204" pitchFamily="18" charset="0"/>
                                  </a:rPr>
                                  <m:t>𝑎</m:t>
                                </m:r>
                              </m:num>
                              <m:den>
                                <m:r>
                                  <a:rPr lang="en-US" b="0" i="1" smtClean="0">
                                    <a:latin typeface="Cambria Math" panose="02040503050406030204" pitchFamily="18" charset="0"/>
                                  </a:rPr>
                                  <m:t>𝑏</m:t>
                                </m:r>
                              </m:den>
                            </m:f>
                          </m:e>
                        </m:d>
                      </m:num>
                      <m:den>
                        <m:d>
                          <m:dPr>
                            <m:ctrlPr>
                              <a:rPr lang="en-US" b="0" i="1" smtClean="0">
                                <a:latin typeface="Cambria Math" panose="02040503050406030204" pitchFamily="18" charset="0"/>
                              </a:rPr>
                            </m:ctrlPr>
                          </m:dPr>
                          <m:e>
                            <m:f>
                              <m:fPr>
                                <m:type m:val="lin"/>
                                <m:ctrlPr>
                                  <a:rPr lang="en-US" b="0" i="1" smtClean="0">
                                    <a:latin typeface="Cambria Math" panose="02040503050406030204" pitchFamily="18" charset="0"/>
                                  </a:rPr>
                                </m:ctrlPr>
                              </m:fPr>
                              <m:num>
                                <m:r>
                                  <a:rPr lang="en-US" b="0" i="1" smtClean="0">
                                    <a:latin typeface="Cambria Math" panose="02040503050406030204" pitchFamily="18" charset="0"/>
                                  </a:rPr>
                                  <m:t>𝑐</m:t>
                                </m:r>
                              </m:num>
                              <m:den>
                                <m:r>
                                  <a:rPr lang="en-US" b="0" i="1" smtClean="0">
                                    <a:latin typeface="Cambria Math" panose="02040503050406030204" pitchFamily="18" charset="0"/>
                                  </a:rPr>
                                  <m:t>𝑑</m:t>
                                </m:r>
                              </m:den>
                            </m:f>
                          </m:e>
                        </m:d>
                      </m:den>
                    </m:f>
                    <m:r>
                      <a:rPr lang="en-US" b="0" i="1" smtClean="0">
                        <a:latin typeface="Cambria Math" panose="02040503050406030204" pitchFamily="18" charset="0"/>
                      </a:rPr>
                      <m:t>=</m:t>
                    </m:r>
                    <m:f>
                      <m:fPr>
                        <m:type m:val="lin"/>
                        <m:ctrlPr>
                          <a:rPr lang="en-US" b="0" i="1" smtClean="0">
                            <a:latin typeface="Cambria Math" panose="02040503050406030204" pitchFamily="18" charset="0"/>
                          </a:rPr>
                        </m:ctrlPr>
                      </m:fPr>
                      <m:num>
                        <m:r>
                          <a:rPr lang="en-US" b="0" i="1" smtClean="0">
                            <a:latin typeface="Cambria Math" panose="02040503050406030204" pitchFamily="18" charset="0"/>
                          </a:rPr>
                          <m:t>𝑎𝑑</m:t>
                        </m:r>
                      </m:num>
                      <m:den>
                        <m:r>
                          <a:rPr lang="en-US" b="0" i="1" smtClean="0">
                            <a:latin typeface="Cambria Math" panose="02040503050406030204" pitchFamily="18" charset="0"/>
                          </a:rPr>
                          <m:t>𝑏𝑐</m:t>
                        </m:r>
                      </m:den>
                    </m:f>
                  </m:oMath>
                </a14:m>
                <a:endParaRPr lang="en-US" dirty="0"/>
              </a:p>
              <a:p>
                <a:endParaRPr lang="en-US" dirty="0"/>
              </a:p>
              <a:p>
                <a14:m>
                  <m:oMath xmlns:m="http://schemas.openxmlformats.org/officeDocument/2006/math">
                    <m:r>
                      <a:rPr lang="en-US" i="1">
                        <a:latin typeface="Cambria Math" panose="02040503050406030204" pitchFamily="18" charset="0"/>
                      </a:rPr>
                      <m:t>𝑂𝑅</m:t>
                    </m:r>
                    <m:r>
                      <a:rPr lang="en-US" i="1">
                        <a:latin typeface="Cambria Math" panose="02040503050406030204" pitchFamily="18" charset="0"/>
                      </a:rPr>
                      <m:t>=</m:t>
                    </m:r>
                    <m:f>
                      <m:fPr>
                        <m:type m:val="lin"/>
                        <m:ctrlPr>
                          <a:rPr lang="en-US" i="1">
                            <a:latin typeface="Cambria Math" panose="02040503050406030204" pitchFamily="18" charset="0"/>
                          </a:rPr>
                        </m:ctrlPr>
                      </m:fPr>
                      <m:num>
                        <m:d>
                          <m:dPr>
                            <m:ctrlPr>
                              <a:rPr lang="en-US" i="1">
                                <a:latin typeface="Cambria Math" panose="02040503050406030204" pitchFamily="18" charset="0"/>
                              </a:rPr>
                            </m:ctrlPr>
                          </m:dPr>
                          <m:e>
                            <m:f>
                              <m:fPr>
                                <m:type m:val="lin"/>
                                <m:ctrlPr>
                                  <a:rPr lang="en-US" i="1">
                                    <a:latin typeface="Cambria Math" panose="02040503050406030204" pitchFamily="18" charset="0"/>
                                  </a:rPr>
                                </m:ctrlPr>
                              </m:fPr>
                              <m:num>
                                <m:r>
                                  <a:rPr lang="en-US" b="0" i="1" smtClean="0">
                                    <a:latin typeface="Cambria Math" panose="02040503050406030204" pitchFamily="18" charset="0"/>
                                  </a:rPr>
                                  <m:t>25</m:t>
                                </m:r>
                              </m:num>
                              <m:den>
                                <m:r>
                                  <a:rPr lang="en-US" b="0" i="1" smtClean="0">
                                    <a:latin typeface="Cambria Math" panose="02040503050406030204" pitchFamily="18" charset="0"/>
                                  </a:rPr>
                                  <m:t>25</m:t>
                                </m:r>
                              </m:den>
                            </m:f>
                          </m:e>
                        </m:d>
                      </m:num>
                      <m:den>
                        <m:d>
                          <m:dPr>
                            <m:ctrlPr>
                              <a:rPr lang="en-US" i="1">
                                <a:latin typeface="Cambria Math" panose="02040503050406030204" pitchFamily="18" charset="0"/>
                              </a:rPr>
                            </m:ctrlPr>
                          </m:dPr>
                          <m:e>
                            <m:f>
                              <m:fPr>
                                <m:type m:val="lin"/>
                                <m:ctrlPr>
                                  <a:rPr lang="en-US" i="1">
                                    <a:latin typeface="Cambria Math" panose="02040503050406030204" pitchFamily="18" charset="0"/>
                                  </a:rPr>
                                </m:ctrlPr>
                              </m:fPr>
                              <m:num>
                                <m:r>
                                  <a:rPr lang="en-US" b="0" i="1" smtClean="0">
                                    <a:latin typeface="Cambria Math" panose="02040503050406030204" pitchFamily="18" charset="0"/>
                                  </a:rPr>
                                  <m:t>61</m:t>
                                </m:r>
                              </m:num>
                              <m:den>
                                <m:r>
                                  <a:rPr lang="en-US" b="0" i="1" smtClean="0">
                                    <a:latin typeface="Cambria Math" panose="02040503050406030204" pitchFamily="18" charset="0"/>
                                  </a:rPr>
                                  <m:t>58</m:t>
                                </m:r>
                              </m:den>
                            </m:f>
                          </m:e>
                        </m:d>
                      </m:den>
                    </m:f>
                    <m:r>
                      <a:rPr lang="en-US" i="1">
                        <a:latin typeface="Cambria Math" panose="02040503050406030204" pitchFamily="18" charset="0"/>
                      </a:rPr>
                      <m:t>=</m:t>
                    </m:r>
                    <m:f>
                      <m:fPr>
                        <m:type m:val="lin"/>
                        <m:ctrlPr>
                          <a:rPr lang="en-US" i="1">
                            <a:latin typeface="Cambria Math" panose="02040503050406030204" pitchFamily="18" charset="0"/>
                          </a:rPr>
                        </m:ctrlPr>
                      </m:fPr>
                      <m:num>
                        <m:d>
                          <m:dPr>
                            <m:ctrlPr>
                              <a:rPr lang="en-US" i="1" smtClean="0">
                                <a:latin typeface="Cambria Math" panose="02040503050406030204" pitchFamily="18" charset="0"/>
                              </a:rPr>
                            </m:ctrlPr>
                          </m:dPr>
                          <m:e>
                            <m:r>
                              <a:rPr lang="en-US" b="0" i="1" smtClean="0">
                                <a:latin typeface="Cambria Math" panose="02040503050406030204" pitchFamily="18" charset="0"/>
                              </a:rPr>
                              <m:t>25∗58</m:t>
                            </m:r>
                          </m:e>
                        </m:d>
                      </m:num>
                      <m:den>
                        <m:d>
                          <m:dPr>
                            <m:ctrlPr>
                              <a:rPr lang="en-US" i="1" smtClean="0">
                                <a:latin typeface="Cambria Math" panose="02040503050406030204" pitchFamily="18" charset="0"/>
                              </a:rPr>
                            </m:ctrlPr>
                          </m:dPr>
                          <m:e>
                            <m:r>
                              <a:rPr lang="en-US" b="0" i="1" smtClean="0">
                                <a:latin typeface="Cambria Math" panose="02040503050406030204" pitchFamily="18" charset="0"/>
                              </a:rPr>
                              <m:t>25∗61</m:t>
                            </m:r>
                          </m:e>
                        </m:d>
                        <m:r>
                          <a:rPr lang="en-US" b="0" i="1" smtClean="0">
                            <a:latin typeface="Cambria Math" panose="02040503050406030204" pitchFamily="18" charset="0"/>
                          </a:rPr>
                          <m:t>=0.95</m:t>
                        </m:r>
                      </m:den>
                    </m:f>
                  </m:oMath>
                </a14:m>
                <a:endParaRPr lang="en-US" dirty="0"/>
              </a:p>
              <a:p>
                <a:endParaRPr lang="en-US" dirty="0"/>
              </a:p>
            </p:txBody>
          </p:sp>
        </mc:Choice>
        <mc:Fallback xmlns="">
          <p:sp>
            <p:nvSpPr>
              <p:cNvPr id="3" name="Text Placeholder 2"/>
              <p:cNvSpPr>
                <a:spLocks noGrp="1" noRot="1" noChangeAspect="1" noMove="1" noResize="1" noEditPoints="1" noAdjustHandles="1" noChangeArrowheads="1" noChangeShapeType="1" noTextEdit="1"/>
              </p:cNvSpPr>
              <p:nvPr>
                <p:ph type="body" sz="quarter" idx="10"/>
              </p:nvPr>
            </p:nvSpPr>
            <p:spPr>
              <a:xfrm>
                <a:off x="811214" y="1686287"/>
                <a:ext cx="7534275" cy="3211778"/>
              </a:xfrm>
              <a:blipFill>
                <a:blip r:embed="rId2"/>
                <a:stretch>
                  <a:fillRect l="-840" t="-787" b="-24409"/>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B40E489B-EA71-2749-843B-4012A57F8E4A}"/>
              </a:ext>
            </a:extLst>
          </p:cNvPr>
          <p:cNvPicPr>
            <a:picLocks noChangeAspect="1"/>
          </p:cNvPicPr>
          <p:nvPr/>
        </p:nvPicPr>
        <p:blipFill>
          <a:blip r:embed="rId3"/>
          <a:stretch>
            <a:fillRect/>
          </a:stretch>
        </p:blipFill>
        <p:spPr>
          <a:xfrm>
            <a:off x="3794790" y="1798320"/>
            <a:ext cx="4044950" cy="1546860"/>
          </a:xfrm>
          <a:prstGeom prst="rect">
            <a:avLst/>
          </a:prstGeom>
        </p:spPr>
      </p:pic>
    </p:spTree>
    <p:extLst>
      <p:ext uri="{BB962C8B-B14F-4D97-AF65-F5344CB8AC3E}">
        <p14:creationId xmlns:p14="http://schemas.microsoft.com/office/powerpoint/2010/main" val="320676172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Odds ratio – 2x2 table</a:t>
            </a:r>
          </a:p>
        </p:txBody>
      </p:sp>
      <p:sp>
        <p:nvSpPr>
          <p:cNvPr id="3" name="Text Placeholder 2"/>
          <p:cNvSpPr>
            <a:spLocks noGrp="1"/>
          </p:cNvSpPr>
          <p:nvPr>
            <p:ph type="body" sz="quarter" idx="10"/>
          </p:nvPr>
        </p:nvSpPr>
        <p:spPr>
          <a:xfrm>
            <a:off x="811214" y="1686286"/>
            <a:ext cx="7534275" cy="2725693"/>
          </a:xfrm>
        </p:spPr>
        <p:txBody>
          <a:bodyPr>
            <a:normAutofit fontScale="70000" lnSpcReduction="20000"/>
          </a:bodyPr>
          <a:lstStyle/>
          <a:p>
            <a:endParaRPr lang="en-US" dirty="0"/>
          </a:p>
          <a:p>
            <a:endParaRPr lang="en-US" dirty="0"/>
          </a:p>
          <a:p>
            <a:endParaRPr lang="en-US" dirty="0"/>
          </a:p>
          <a:p>
            <a:endParaRPr lang="en-US" dirty="0"/>
          </a:p>
          <a:p>
            <a:endParaRPr lang="en-US" dirty="0"/>
          </a:p>
          <a:p>
            <a:endParaRPr lang="en-US" dirty="0"/>
          </a:p>
          <a:p>
            <a:r>
              <a:rPr lang="en-US" dirty="0"/>
              <a:t>The odds of [outcome = “Yes”] among those [predictor = “Yes”] is [odds ratio] times the odds of those with [predictor = “No].</a:t>
            </a:r>
          </a:p>
          <a:p>
            <a:endParaRPr lang="en-US" dirty="0"/>
          </a:p>
        </p:txBody>
      </p:sp>
      <p:pic>
        <p:nvPicPr>
          <p:cNvPr id="4" name="Picture 3">
            <a:extLst>
              <a:ext uri="{FF2B5EF4-FFF2-40B4-BE49-F238E27FC236}">
                <a16:creationId xmlns:a16="http://schemas.microsoft.com/office/drawing/2014/main" id="{F9A89A09-BA25-6D4A-AE48-BC07CBA43CFB}"/>
              </a:ext>
            </a:extLst>
          </p:cNvPr>
          <p:cNvPicPr>
            <a:picLocks noChangeAspect="1"/>
          </p:cNvPicPr>
          <p:nvPr/>
        </p:nvPicPr>
        <p:blipFill>
          <a:blip r:embed="rId3"/>
          <a:stretch>
            <a:fillRect/>
          </a:stretch>
        </p:blipFill>
        <p:spPr>
          <a:xfrm>
            <a:off x="1750090" y="1446531"/>
            <a:ext cx="3822700" cy="2108200"/>
          </a:xfrm>
          <a:prstGeom prst="rect">
            <a:avLst/>
          </a:prstGeom>
        </p:spPr>
      </p:pic>
    </p:spTree>
    <p:extLst>
      <p:ext uri="{BB962C8B-B14F-4D97-AF65-F5344CB8AC3E}">
        <p14:creationId xmlns:p14="http://schemas.microsoft.com/office/powerpoint/2010/main" val="299634871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Odds ratio – 2x2 table</a:t>
            </a:r>
          </a:p>
        </p:txBody>
      </p:sp>
      <p:pic>
        <p:nvPicPr>
          <p:cNvPr id="3" name="Picture 2">
            <a:extLst>
              <a:ext uri="{FF2B5EF4-FFF2-40B4-BE49-F238E27FC236}">
                <a16:creationId xmlns:a16="http://schemas.microsoft.com/office/drawing/2014/main" id="{0A092614-B388-D544-A7F2-5F62166BB389}"/>
              </a:ext>
            </a:extLst>
          </p:cNvPr>
          <p:cNvPicPr>
            <a:picLocks noChangeAspect="1"/>
          </p:cNvPicPr>
          <p:nvPr/>
        </p:nvPicPr>
        <p:blipFill>
          <a:blip r:embed="rId2"/>
          <a:stretch>
            <a:fillRect/>
          </a:stretch>
        </p:blipFill>
        <p:spPr>
          <a:xfrm>
            <a:off x="4498735" y="1588770"/>
            <a:ext cx="3822700" cy="2108200"/>
          </a:xfrm>
          <a:prstGeom prst="rect">
            <a:avLst/>
          </a:prstGeom>
        </p:spPr>
      </p:pic>
      <p:pic>
        <p:nvPicPr>
          <p:cNvPr id="4" name="Picture 3">
            <a:extLst>
              <a:ext uri="{FF2B5EF4-FFF2-40B4-BE49-F238E27FC236}">
                <a16:creationId xmlns:a16="http://schemas.microsoft.com/office/drawing/2014/main" id="{FE570CAA-33AC-414D-9F78-9E86D32F02C9}"/>
              </a:ext>
            </a:extLst>
          </p:cNvPr>
          <p:cNvPicPr>
            <a:picLocks noChangeAspect="1"/>
          </p:cNvPicPr>
          <p:nvPr/>
        </p:nvPicPr>
        <p:blipFill>
          <a:blip r:embed="rId3"/>
          <a:stretch>
            <a:fillRect/>
          </a:stretch>
        </p:blipFill>
        <p:spPr>
          <a:xfrm>
            <a:off x="927100" y="1905000"/>
            <a:ext cx="2969260" cy="1475740"/>
          </a:xfrm>
          <a:prstGeom prst="rect">
            <a:avLst/>
          </a:prstGeom>
        </p:spPr>
      </p:pic>
    </p:spTree>
    <p:extLst>
      <p:ext uri="{BB962C8B-B14F-4D97-AF65-F5344CB8AC3E}">
        <p14:creationId xmlns:p14="http://schemas.microsoft.com/office/powerpoint/2010/main" val="428504804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Odds ratio – 2x2 table</a:t>
            </a:r>
          </a:p>
        </p:txBody>
      </p:sp>
      <mc:AlternateContent xmlns:mc="http://schemas.openxmlformats.org/markup-compatibility/2006" xmlns:a14="http://schemas.microsoft.com/office/drawing/2010/main">
        <mc:Choice Requires="a14">
          <p:sp>
            <p:nvSpPr>
              <p:cNvPr id="3" name="Text Placeholder 2"/>
              <p:cNvSpPr>
                <a:spLocks noGrp="1"/>
              </p:cNvSpPr>
              <p:nvPr>
                <p:ph type="body" sz="quarter" idx="10"/>
              </p:nvPr>
            </p:nvSpPr>
            <p:spPr>
              <a:xfrm>
                <a:off x="811214" y="1686287"/>
                <a:ext cx="7534275" cy="3211778"/>
              </a:xfrm>
            </p:spPr>
            <p:txBody>
              <a:bodyPr>
                <a:normAutofit fontScale="92500" lnSpcReduction="20000"/>
              </a:bodyPr>
              <a:lstStyle/>
              <a:p>
                <a:r>
                  <a:rPr lang="en-US" dirty="0"/>
                  <a:t>a = 25</a:t>
                </a:r>
              </a:p>
              <a:p>
                <a:r>
                  <a:rPr lang="en-US" dirty="0"/>
                  <a:t>b = 61</a:t>
                </a:r>
              </a:p>
              <a:p>
                <a:r>
                  <a:rPr lang="en-US" dirty="0"/>
                  <a:t>c = 25</a:t>
                </a:r>
              </a:p>
              <a:p>
                <a:r>
                  <a:rPr lang="en-US" dirty="0"/>
                  <a:t>d = 58</a:t>
                </a:r>
              </a:p>
              <a:p>
                <a:endParaRPr lang="en-US" dirty="0"/>
              </a:p>
              <a:p>
                <a14:m>
                  <m:oMath xmlns:m="http://schemas.openxmlformats.org/officeDocument/2006/math">
                    <m:r>
                      <a:rPr lang="en-US" i="1">
                        <a:latin typeface="Cambria Math" panose="02040503050406030204" pitchFamily="18" charset="0"/>
                      </a:rPr>
                      <m:t>𝑂𝑅</m:t>
                    </m:r>
                    <m:r>
                      <a:rPr lang="en-US" i="1">
                        <a:latin typeface="Cambria Math" panose="02040503050406030204" pitchFamily="18" charset="0"/>
                      </a:rPr>
                      <m:t>=</m:t>
                    </m:r>
                    <m:f>
                      <m:fPr>
                        <m:type m:val="lin"/>
                        <m:ctrlPr>
                          <a:rPr lang="en-US" i="1">
                            <a:latin typeface="Cambria Math" panose="02040503050406030204" pitchFamily="18" charset="0"/>
                          </a:rPr>
                        </m:ctrlPr>
                      </m:fPr>
                      <m:num>
                        <m:d>
                          <m:dPr>
                            <m:ctrlPr>
                              <a:rPr lang="en-US" i="1">
                                <a:latin typeface="Cambria Math" panose="02040503050406030204" pitchFamily="18" charset="0"/>
                              </a:rPr>
                            </m:ctrlPr>
                          </m:dPr>
                          <m:e>
                            <m:f>
                              <m:fPr>
                                <m:type m:val="lin"/>
                                <m:ctrlPr>
                                  <a:rPr lang="en-US" i="1">
                                    <a:latin typeface="Cambria Math" panose="02040503050406030204" pitchFamily="18" charset="0"/>
                                  </a:rPr>
                                </m:ctrlPr>
                              </m:fPr>
                              <m:num>
                                <m:r>
                                  <a:rPr lang="en-US" b="0" i="1" smtClean="0">
                                    <a:latin typeface="Cambria Math" panose="02040503050406030204" pitchFamily="18" charset="0"/>
                                  </a:rPr>
                                  <m:t>25</m:t>
                                </m:r>
                              </m:num>
                              <m:den>
                                <m:r>
                                  <a:rPr lang="en-US" b="0" i="1" smtClean="0">
                                    <a:latin typeface="Cambria Math" panose="02040503050406030204" pitchFamily="18" charset="0"/>
                                  </a:rPr>
                                  <m:t>61</m:t>
                                </m:r>
                              </m:den>
                            </m:f>
                          </m:e>
                        </m:d>
                      </m:num>
                      <m:den>
                        <m:d>
                          <m:dPr>
                            <m:ctrlPr>
                              <a:rPr lang="en-US" i="1">
                                <a:latin typeface="Cambria Math" panose="02040503050406030204" pitchFamily="18" charset="0"/>
                              </a:rPr>
                            </m:ctrlPr>
                          </m:dPr>
                          <m:e>
                            <m:f>
                              <m:fPr>
                                <m:type m:val="lin"/>
                                <m:ctrlPr>
                                  <a:rPr lang="en-US" i="1">
                                    <a:latin typeface="Cambria Math" panose="02040503050406030204" pitchFamily="18" charset="0"/>
                                  </a:rPr>
                                </m:ctrlPr>
                              </m:fPr>
                              <m:num>
                                <m:r>
                                  <a:rPr lang="en-US" b="0" i="1" smtClean="0">
                                    <a:latin typeface="Cambria Math" panose="02040503050406030204" pitchFamily="18" charset="0"/>
                                  </a:rPr>
                                  <m:t>25</m:t>
                                </m:r>
                              </m:num>
                              <m:den>
                                <m:r>
                                  <a:rPr lang="en-US" b="0" i="1" smtClean="0">
                                    <a:latin typeface="Cambria Math" panose="02040503050406030204" pitchFamily="18" charset="0"/>
                                  </a:rPr>
                                  <m:t>58</m:t>
                                </m:r>
                              </m:den>
                            </m:f>
                          </m:e>
                        </m:d>
                      </m:den>
                    </m:f>
                    <m:r>
                      <a:rPr lang="en-US" i="1">
                        <a:latin typeface="Cambria Math" panose="02040503050406030204" pitchFamily="18" charset="0"/>
                      </a:rPr>
                      <m:t>=</m:t>
                    </m:r>
                    <m:f>
                      <m:fPr>
                        <m:type m:val="lin"/>
                        <m:ctrlPr>
                          <a:rPr lang="en-US" i="1">
                            <a:latin typeface="Cambria Math" panose="02040503050406030204" pitchFamily="18" charset="0"/>
                          </a:rPr>
                        </m:ctrlPr>
                      </m:fPr>
                      <m:num>
                        <m:d>
                          <m:dPr>
                            <m:ctrlPr>
                              <a:rPr lang="en-US" i="1" smtClean="0">
                                <a:latin typeface="Cambria Math" panose="02040503050406030204" pitchFamily="18" charset="0"/>
                              </a:rPr>
                            </m:ctrlPr>
                          </m:dPr>
                          <m:e>
                            <m:r>
                              <a:rPr lang="en-US" b="0" i="1" smtClean="0">
                                <a:latin typeface="Cambria Math" panose="02040503050406030204" pitchFamily="18" charset="0"/>
                              </a:rPr>
                              <m:t>25∗58</m:t>
                            </m:r>
                          </m:e>
                        </m:d>
                      </m:num>
                      <m:den>
                        <m:d>
                          <m:dPr>
                            <m:ctrlPr>
                              <a:rPr lang="en-US" i="1" smtClean="0">
                                <a:latin typeface="Cambria Math" panose="02040503050406030204" pitchFamily="18" charset="0"/>
                              </a:rPr>
                            </m:ctrlPr>
                          </m:dPr>
                          <m:e>
                            <m:r>
                              <a:rPr lang="en-US" b="0" i="1" smtClean="0">
                                <a:latin typeface="Cambria Math" panose="02040503050406030204" pitchFamily="18" charset="0"/>
                              </a:rPr>
                              <m:t>61∗25</m:t>
                            </m:r>
                          </m:e>
                        </m:d>
                        <m:r>
                          <a:rPr lang="en-US" b="0" i="1" smtClean="0">
                            <a:latin typeface="Cambria Math" panose="02040503050406030204" pitchFamily="18" charset="0"/>
                          </a:rPr>
                          <m:t>=0.95</m:t>
                        </m:r>
                      </m:den>
                    </m:f>
                  </m:oMath>
                </a14:m>
                <a:endParaRPr lang="en-US" dirty="0"/>
              </a:p>
              <a:p>
                <a:r>
                  <a:rPr lang="en-US" dirty="0"/>
                  <a:t>Same result as before</a:t>
                </a:r>
              </a:p>
              <a:p>
                <a:endParaRPr lang="en-US" dirty="0"/>
              </a:p>
            </p:txBody>
          </p:sp>
        </mc:Choice>
        <mc:Fallback xmlns="">
          <p:sp>
            <p:nvSpPr>
              <p:cNvPr id="3" name="Text Placeholder 2"/>
              <p:cNvSpPr>
                <a:spLocks noGrp="1" noRot="1" noChangeAspect="1" noMove="1" noResize="1" noEditPoints="1" noAdjustHandles="1" noChangeArrowheads="1" noChangeShapeType="1" noTextEdit="1"/>
              </p:cNvSpPr>
              <p:nvPr>
                <p:ph type="body" sz="quarter" idx="10"/>
              </p:nvPr>
            </p:nvSpPr>
            <p:spPr>
              <a:xfrm>
                <a:off x="811214" y="1686287"/>
                <a:ext cx="7534275" cy="3211778"/>
              </a:xfrm>
              <a:blipFill>
                <a:blip r:embed="rId3"/>
                <a:stretch>
                  <a:fillRect l="-840" t="-787" b="-8661"/>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EDBB66E4-C0EC-B84A-A5AA-284AB1312866}"/>
              </a:ext>
            </a:extLst>
          </p:cNvPr>
          <p:cNvPicPr>
            <a:picLocks noChangeAspect="1"/>
          </p:cNvPicPr>
          <p:nvPr/>
        </p:nvPicPr>
        <p:blipFill>
          <a:blip r:embed="rId4"/>
          <a:stretch>
            <a:fillRect/>
          </a:stretch>
        </p:blipFill>
        <p:spPr>
          <a:xfrm>
            <a:off x="4578351" y="1833880"/>
            <a:ext cx="2969260" cy="1475740"/>
          </a:xfrm>
          <a:prstGeom prst="rect">
            <a:avLst/>
          </a:prstGeom>
        </p:spPr>
      </p:pic>
    </p:spTree>
    <p:extLst>
      <p:ext uri="{BB962C8B-B14F-4D97-AF65-F5344CB8AC3E}">
        <p14:creationId xmlns:p14="http://schemas.microsoft.com/office/powerpoint/2010/main" val="36282909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Change the reference level – 2x2 table</a:t>
            </a:r>
          </a:p>
        </p:txBody>
      </p:sp>
      <mc:AlternateContent xmlns:mc="http://schemas.openxmlformats.org/markup-compatibility/2006" xmlns:a14="http://schemas.microsoft.com/office/drawing/2010/main">
        <mc:Choice Requires="a14">
          <p:sp>
            <p:nvSpPr>
              <p:cNvPr id="3" name="Text Placeholder 2"/>
              <p:cNvSpPr>
                <a:spLocks noGrp="1"/>
              </p:cNvSpPr>
              <p:nvPr>
                <p:ph type="body" sz="quarter" idx="10"/>
              </p:nvPr>
            </p:nvSpPr>
            <p:spPr>
              <a:xfrm>
                <a:off x="811214" y="1686287"/>
                <a:ext cx="7534275" cy="3211778"/>
              </a:xfrm>
            </p:spPr>
            <p:txBody>
              <a:bodyPr>
                <a:normAutofit fontScale="77500" lnSpcReduction="20000"/>
              </a:bodyPr>
              <a:lstStyle/>
              <a:p>
                <a:r>
                  <a:rPr lang="en-US" dirty="0"/>
                  <a:t>a = 25</a:t>
                </a:r>
              </a:p>
              <a:p>
                <a:r>
                  <a:rPr lang="en-US" dirty="0"/>
                  <a:t>b = 25</a:t>
                </a:r>
              </a:p>
              <a:p>
                <a:r>
                  <a:rPr lang="en-US" dirty="0"/>
                  <a:t>c = 58</a:t>
                </a:r>
              </a:p>
              <a:p>
                <a:r>
                  <a:rPr lang="en-US" dirty="0"/>
                  <a:t>d = 61</a:t>
                </a:r>
              </a:p>
              <a:p>
                <a14:m>
                  <m:oMath xmlns:m="http://schemas.openxmlformats.org/officeDocument/2006/math">
                    <m:r>
                      <a:rPr lang="en-US" b="0" i="1" smtClean="0">
                        <a:latin typeface="Cambria Math" panose="02040503050406030204" pitchFamily="18" charset="0"/>
                      </a:rPr>
                      <m:t>𝑂𝑑𝑑𝑠</m:t>
                    </m:r>
                    <m:r>
                      <a:rPr lang="en-US" b="0" i="1" smtClean="0">
                        <a:latin typeface="Cambria Math" panose="02040503050406030204" pitchFamily="18" charset="0"/>
                      </a:rPr>
                      <m:t> </m:t>
                    </m:r>
                    <m:r>
                      <a:rPr lang="en-US" b="0" i="1" smtClean="0">
                        <a:latin typeface="Cambria Math" panose="02040503050406030204" pitchFamily="18" charset="0"/>
                      </a:rPr>
                      <m:t>𝑟𝑎𝑡𝑖𝑜</m:t>
                    </m:r>
                    <m:r>
                      <a:rPr lang="en-US" b="0" i="1" smtClean="0">
                        <a:latin typeface="Cambria Math" panose="02040503050406030204" pitchFamily="18" charset="0"/>
                      </a:rPr>
                      <m:t>=</m:t>
                    </m:r>
                    <m:r>
                      <a:rPr lang="en-US" b="0" i="1" smtClean="0">
                        <a:latin typeface="Cambria Math" panose="02040503050406030204" pitchFamily="18" charset="0"/>
                      </a:rPr>
                      <m:t>𝑂𝑅</m:t>
                    </m:r>
                    <m:r>
                      <a:rPr lang="en-US" b="0" i="1" smtClean="0">
                        <a:latin typeface="Cambria Math" panose="02040503050406030204" pitchFamily="18" charset="0"/>
                      </a:rPr>
                      <m:t>=</m:t>
                    </m:r>
                    <m:f>
                      <m:fPr>
                        <m:type m:val="lin"/>
                        <m:ctrlPr>
                          <a:rPr lang="en-US" b="0" i="1" smtClean="0">
                            <a:latin typeface="Cambria Math" panose="02040503050406030204" pitchFamily="18" charset="0"/>
                          </a:rPr>
                        </m:ctrlPr>
                      </m:fPr>
                      <m:num>
                        <m:d>
                          <m:dPr>
                            <m:ctrlPr>
                              <a:rPr lang="en-US" b="0" i="1" smtClean="0">
                                <a:latin typeface="Cambria Math" panose="02040503050406030204" pitchFamily="18" charset="0"/>
                              </a:rPr>
                            </m:ctrlPr>
                          </m:dPr>
                          <m:e>
                            <m:f>
                              <m:fPr>
                                <m:type m:val="lin"/>
                                <m:ctrlPr>
                                  <a:rPr lang="en-US" b="0" i="1" smtClean="0">
                                    <a:latin typeface="Cambria Math" panose="02040503050406030204" pitchFamily="18" charset="0"/>
                                  </a:rPr>
                                </m:ctrlPr>
                              </m:fPr>
                              <m:num>
                                <m:r>
                                  <a:rPr lang="en-US" b="0" i="1" smtClean="0">
                                    <a:latin typeface="Cambria Math" panose="02040503050406030204" pitchFamily="18" charset="0"/>
                                  </a:rPr>
                                  <m:t>𝑎</m:t>
                                </m:r>
                              </m:num>
                              <m:den>
                                <m:r>
                                  <a:rPr lang="en-US" b="0" i="1" smtClean="0">
                                    <a:latin typeface="Cambria Math" panose="02040503050406030204" pitchFamily="18" charset="0"/>
                                  </a:rPr>
                                  <m:t>𝑏</m:t>
                                </m:r>
                              </m:den>
                            </m:f>
                          </m:e>
                        </m:d>
                      </m:num>
                      <m:den>
                        <m:d>
                          <m:dPr>
                            <m:ctrlPr>
                              <a:rPr lang="en-US" b="0" i="1" smtClean="0">
                                <a:latin typeface="Cambria Math" panose="02040503050406030204" pitchFamily="18" charset="0"/>
                              </a:rPr>
                            </m:ctrlPr>
                          </m:dPr>
                          <m:e>
                            <m:f>
                              <m:fPr>
                                <m:type m:val="lin"/>
                                <m:ctrlPr>
                                  <a:rPr lang="en-US" b="0" i="1" smtClean="0">
                                    <a:latin typeface="Cambria Math" panose="02040503050406030204" pitchFamily="18" charset="0"/>
                                  </a:rPr>
                                </m:ctrlPr>
                              </m:fPr>
                              <m:num>
                                <m:r>
                                  <a:rPr lang="en-US" b="0" i="1" smtClean="0">
                                    <a:latin typeface="Cambria Math" panose="02040503050406030204" pitchFamily="18" charset="0"/>
                                  </a:rPr>
                                  <m:t>𝑐</m:t>
                                </m:r>
                              </m:num>
                              <m:den>
                                <m:r>
                                  <a:rPr lang="en-US" b="0" i="1" smtClean="0">
                                    <a:latin typeface="Cambria Math" panose="02040503050406030204" pitchFamily="18" charset="0"/>
                                  </a:rPr>
                                  <m:t>𝑑</m:t>
                                </m:r>
                              </m:den>
                            </m:f>
                          </m:e>
                        </m:d>
                      </m:den>
                    </m:f>
                    <m:r>
                      <a:rPr lang="en-US" b="0" i="1" smtClean="0">
                        <a:latin typeface="Cambria Math" panose="02040503050406030204" pitchFamily="18" charset="0"/>
                      </a:rPr>
                      <m:t>=</m:t>
                    </m:r>
                    <m:f>
                      <m:fPr>
                        <m:type m:val="lin"/>
                        <m:ctrlPr>
                          <a:rPr lang="en-US" b="0" i="1" smtClean="0">
                            <a:latin typeface="Cambria Math" panose="02040503050406030204" pitchFamily="18" charset="0"/>
                          </a:rPr>
                        </m:ctrlPr>
                      </m:fPr>
                      <m:num>
                        <m:r>
                          <a:rPr lang="en-US" b="0" i="1" smtClean="0">
                            <a:latin typeface="Cambria Math" panose="02040503050406030204" pitchFamily="18" charset="0"/>
                          </a:rPr>
                          <m:t>𝑎𝑑</m:t>
                        </m:r>
                      </m:num>
                      <m:den>
                        <m:r>
                          <a:rPr lang="en-US" b="0" i="1" smtClean="0">
                            <a:latin typeface="Cambria Math" panose="02040503050406030204" pitchFamily="18" charset="0"/>
                          </a:rPr>
                          <m:t>𝑏𝑐</m:t>
                        </m:r>
                      </m:den>
                    </m:f>
                  </m:oMath>
                </a14:m>
                <a:endParaRPr lang="en-US" dirty="0"/>
              </a:p>
              <a:p>
                <a:endParaRPr lang="en-US" dirty="0"/>
              </a:p>
              <a:p>
                <a14:m>
                  <m:oMath xmlns:m="http://schemas.openxmlformats.org/officeDocument/2006/math">
                    <m:r>
                      <a:rPr lang="en-US" i="1">
                        <a:latin typeface="Cambria Math" panose="02040503050406030204" pitchFamily="18" charset="0"/>
                      </a:rPr>
                      <m:t>𝑂𝑅</m:t>
                    </m:r>
                    <m:r>
                      <a:rPr lang="en-US" i="1">
                        <a:latin typeface="Cambria Math" panose="02040503050406030204" pitchFamily="18" charset="0"/>
                      </a:rPr>
                      <m:t>=</m:t>
                    </m:r>
                    <m:f>
                      <m:fPr>
                        <m:type m:val="lin"/>
                        <m:ctrlPr>
                          <a:rPr lang="en-US" i="1">
                            <a:latin typeface="Cambria Math" panose="02040503050406030204" pitchFamily="18" charset="0"/>
                          </a:rPr>
                        </m:ctrlPr>
                      </m:fPr>
                      <m:num>
                        <m:d>
                          <m:dPr>
                            <m:ctrlPr>
                              <a:rPr lang="en-US" i="1">
                                <a:latin typeface="Cambria Math" panose="02040503050406030204" pitchFamily="18" charset="0"/>
                              </a:rPr>
                            </m:ctrlPr>
                          </m:dPr>
                          <m:e>
                            <m:f>
                              <m:fPr>
                                <m:type m:val="lin"/>
                                <m:ctrlPr>
                                  <a:rPr lang="en-US" i="1">
                                    <a:latin typeface="Cambria Math" panose="02040503050406030204" pitchFamily="18" charset="0"/>
                                  </a:rPr>
                                </m:ctrlPr>
                              </m:fPr>
                              <m:num>
                                <m:r>
                                  <a:rPr lang="en-US" b="0" i="1" smtClean="0">
                                    <a:latin typeface="Cambria Math" panose="02040503050406030204" pitchFamily="18" charset="0"/>
                                  </a:rPr>
                                  <m:t>25</m:t>
                                </m:r>
                              </m:num>
                              <m:den>
                                <m:r>
                                  <a:rPr lang="en-US" b="0" i="1" smtClean="0">
                                    <a:latin typeface="Cambria Math" panose="02040503050406030204" pitchFamily="18" charset="0"/>
                                  </a:rPr>
                                  <m:t>25</m:t>
                                </m:r>
                              </m:den>
                            </m:f>
                          </m:e>
                        </m:d>
                      </m:num>
                      <m:den>
                        <m:d>
                          <m:dPr>
                            <m:ctrlPr>
                              <a:rPr lang="en-US" i="1">
                                <a:latin typeface="Cambria Math" panose="02040503050406030204" pitchFamily="18" charset="0"/>
                              </a:rPr>
                            </m:ctrlPr>
                          </m:dPr>
                          <m:e>
                            <m:f>
                              <m:fPr>
                                <m:type m:val="lin"/>
                                <m:ctrlPr>
                                  <a:rPr lang="en-US" i="1">
                                    <a:latin typeface="Cambria Math" panose="02040503050406030204" pitchFamily="18" charset="0"/>
                                  </a:rPr>
                                </m:ctrlPr>
                              </m:fPr>
                              <m:num>
                                <m:r>
                                  <a:rPr lang="en-US" b="0" i="1" smtClean="0">
                                    <a:latin typeface="Cambria Math" panose="02040503050406030204" pitchFamily="18" charset="0"/>
                                  </a:rPr>
                                  <m:t>58</m:t>
                                </m:r>
                              </m:num>
                              <m:den>
                                <m:r>
                                  <a:rPr lang="en-US" b="0" i="1" smtClean="0">
                                    <a:latin typeface="Cambria Math" panose="02040503050406030204" pitchFamily="18" charset="0"/>
                                  </a:rPr>
                                  <m:t>61</m:t>
                                </m:r>
                              </m:den>
                            </m:f>
                          </m:e>
                        </m:d>
                      </m:den>
                    </m:f>
                    <m:r>
                      <a:rPr lang="en-US" i="1">
                        <a:latin typeface="Cambria Math" panose="02040503050406030204" pitchFamily="18" charset="0"/>
                      </a:rPr>
                      <m:t>=</m:t>
                    </m:r>
                    <m:f>
                      <m:fPr>
                        <m:type m:val="lin"/>
                        <m:ctrlPr>
                          <a:rPr lang="en-US" i="1">
                            <a:latin typeface="Cambria Math" panose="02040503050406030204" pitchFamily="18" charset="0"/>
                          </a:rPr>
                        </m:ctrlPr>
                      </m:fPr>
                      <m:num>
                        <m:d>
                          <m:dPr>
                            <m:ctrlPr>
                              <a:rPr lang="en-US" i="1" smtClean="0">
                                <a:latin typeface="Cambria Math" panose="02040503050406030204" pitchFamily="18" charset="0"/>
                              </a:rPr>
                            </m:ctrlPr>
                          </m:dPr>
                          <m:e>
                            <m:r>
                              <a:rPr lang="en-US" b="0" i="1" smtClean="0">
                                <a:latin typeface="Cambria Math" panose="02040503050406030204" pitchFamily="18" charset="0"/>
                              </a:rPr>
                              <m:t>25∗61</m:t>
                            </m:r>
                          </m:e>
                        </m:d>
                      </m:num>
                      <m:den>
                        <m:d>
                          <m:dPr>
                            <m:ctrlPr>
                              <a:rPr lang="en-US" i="1" smtClean="0">
                                <a:latin typeface="Cambria Math" panose="02040503050406030204" pitchFamily="18" charset="0"/>
                              </a:rPr>
                            </m:ctrlPr>
                          </m:dPr>
                          <m:e>
                            <m:r>
                              <a:rPr lang="en-US" b="0" i="1" smtClean="0">
                                <a:latin typeface="Cambria Math" panose="02040503050406030204" pitchFamily="18" charset="0"/>
                              </a:rPr>
                              <m:t>25∗58</m:t>
                            </m:r>
                          </m:e>
                        </m:d>
                        <m:r>
                          <a:rPr lang="en-US" b="0" i="1" smtClean="0">
                            <a:latin typeface="Cambria Math" panose="02040503050406030204" pitchFamily="18" charset="0"/>
                          </a:rPr>
                          <m:t>=1.05</m:t>
                        </m:r>
                      </m:den>
                    </m:f>
                  </m:oMath>
                </a14:m>
                <a:endParaRPr lang="en-US" dirty="0"/>
              </a:p>
              <a:p>
                <a:r>
                  <a:rPr lang="en-US" dirty="0"/>
                  <a:t>Different than before! Pay attention to the reference level.</a:t>
                </a:r>
              </a:p>
              <a:p>
                <a:endParaRPr lang="en-US" dirty="0"/>
              </a:p>
            </p:txBody>
          </p:sp>
        </mc:Choice>
        <mc:Fallback xmlns="">
          <p:sp>
            <p:nvSpPr>
              <p:cNvPr id="3" name="Text Placeholder 2"/>
              <p:cNvSpPr>
                <a:spLocks noGrp="1" noRot="1" noChangeAspect="1" noMove="1" noResize="1" noEditPoints="1" noAdjustHandles="1" noChangeArrowheads="1" noChangeShapeType="1" noTextEdit="1"/>
              </p:cNvSpPr>
              <p:nvPr>
                <p:ph type="body" sz="quarter" idx="10"/>
              </p:nvPr>
            </p:nvSpPr>
            <p:spPr>
              <a:xfrm>
                <a:off x="811214" y="1686287"/>
                <a:ext cx="7534275" cy="3211778"/>
              </a:xfrm>
              <a:blipFill>
                <a:blip r:embed="rId2"/>
                <a:stretch>
                  <a:fillRect l="-504" t="-394" b="-7480"/>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DFACC8AF-8DEB-5C48-A66F-9C660B316016}"/>
              </a:ext>
            </a:extLst>
          </p:cNvPr>
          <p:cNvPicPr>
            <a:picLocks noChangeAspect="1"/>
          </p:cNvPicPr>
          <p:nvPr/>
        </p:nvPicPr>
        <p:blipFill>
          <a:blip r:embed="rId3"/>
          <a:stretch>
            <a:fillRect/>
          </a:stretch>
        </p:blipFill>
        <p:spPr>
          <a:xfrm>
            <a:off x="4498735" y="1686287"/>
            <a:ext cx="3209290" cy="1404620"/>
          </a:xfrm>
          <a:prstGeom prst="rect">
            <a:avLst/>
          </a:prstGeom>
        </p:spPr>
      </p:pic>
    </p:spTree>
    <p:extLst>
      <p:ext uri="{BB962C8B-B14F-4D97-AF65-F5344CB8AC3E}">
        <p14:creationId xmlns:p14="http://schemas.microsoft.com/office/powerpoint/2010/main" val="165067107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Change the reference level – LR Model</a:t>
            </a:r>
          </a:p>
        </p:txBody>
      </p:sp>
      <p:pic>
        <p:nvPicPr>
          <p:cNvPr id="4" name="Picture 3">
            <a:extLst>
              <a:ext uri="{FF2B5EF4-FFF2-40B4-BE49-F238E27FC236}">
                <a16:creationId xmlns:a16="http://schemas.microsoft.com/office/drawing/2014/main" id="{724D2D66-FFD1-CD49-8DBC-E3E3FA6756B7}"/>
              </a:ext>
            </a:extLst>
          </p:cNvPr>
          <p:cNvPicPr>
            <a:picLocks noChangeAspect="1"/>
          </p:cNvPicPr>
          <p:nvPr/>
        </p:nvPicPr>
        <p:blipFill>
          <a:blip r:embed="rId2"/>
          <a:stretch>
            <a:fillRect/>
          </a:stretch>
        </p:blipFill>
        <p:spPr>
          <a:xfrm>
            <a:off x="1587260" y="2296160"/>
            <a:ext cx="5822950" cy="2115820"/>
          </a:xfrm>
          <a:prstGeom prst="rect">
            <a:avLst/>
          </a:prstGeom>
        </p:spPr>
      </p:pic>
      <p:sp>
        <p:nvSpPr>
          <p:cNvPr id="3" name="Text Placeholder 2"/>
          <p:cNvSpPr>
            <a:spLocks noGrp="1"/>
          </p:cNvSpPr>
          <p:nvPr>
            <p:ph type="body" sz="quarter" idx="10"/>
          </p:nvPr>
        </p:nvSpPr>
        <p:spPr>
          <a:xfrm>
            <a:off x="811214" y="1686287"/>
            <a:ext cx="7534275" cy="3211778"/>
          </a:xfrm>
        </p:spPr>
        <p:txBody>
          <a:bodyPr>
            <a:normAutofit/>
          </a:bodyPr>
          <a:lstStyle/>
          <a:p>
            <a:endParaRPr lang="en-US" dirty="0"/>
          </a:p>
        </p:txBody>
      </p:sp>
    </p:spTree>
    <p:extLst>
      <p:ext uri="{BB962C8B-B14F-4D97-AF65-F5344CB8AC3E}">
        <p14:creationId xmlns:p14="http://schemas.microsoft.com/office/powerpoint/2010/main" val="18271956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5" name="Rectangle 4" descr="Translucent white rectangle for quotes. " title="Translucent white rectangle for quotes. "/>
          <p:cNvSpPr/>
          <p:nvPr/>
        </p:nvSpPr>
        <p:spPr>
          <a:xfrm>
            <a:off x="1023021" y="794785"/>
            <a:ext cx="7114125" cy="3553931"/>
          </a:xfrm>
          <a:prstGeom prst="rect">
            <a:avLst/>
          </a:prstGeom>
          <a:solidFill>
            <a:schemeClr val="bg1">
              <a:alpha val="79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Lato Regular"/>
            </a:endParaRPr>
          </a:p>
        </p:txBody>
      </p:sp>
      <p:sp>
        <p:nvSpPr>
          <p:cNvPr id="6" name="TextBox 5"/>
          <p:cNvSpPr txBox="1"/>
          <p:nvPr/>
        </p:nvSpPr>
        <p:spPr>
          <a:xfrm>
            <a:off x="1528654" y="1486436"/>
            <a:ext cx="6114619" cy="1723549"/>
          </a:xfrm>
          <a:prstGeom prst="rect">
            <a:avLst/>
          </a:prstGeom>
          <a:noFill/>
        </p:spPr>
        <p:txBody>
          <a:bodyPr wrap="square" rtlCol="0">
            <a:spAutoFit/>
          </a:bodyPr>
          <a:lstStyle/>
          <a:p>
            <a:pPr marL="228600" indent="-173038"/>
            <a:r>
              <a:rPr lang="en-US" sz="4400" spc="20" dirty="0">
                <a:solidFill>
                  <a:schemeClr val="accent3"/>
                </a:solidFill>
                <a:latin typeface="Lato Regular"/>
                <a:cs typeface="Lato Regular"/>
              </a:rPr>
              <a:t>Types of data / variables</a:t>
            </a:r>
            <a:endParaRPr lang="en-US" spc="20" dirty="0">
              <a:solidFill>
                <a:schemeClr val="accent3"/>
              </a:solidFill>
              <a:latin typeface="Lato Regular"/>
              <a:cs typeface="Lato Regular"/>
            </a:endParaRPr>
          </a:p>
          <a:p>
            <a:endParaRPr lang="en-US" dirty="0">
              <a:solidFill>
                <a:schemeClr val="accent3"/>
              </a:solidFill>
              <a:latin typeface="Lato Regular"/>
              <a:cs typeface="Lato Regular"/>
            </a:endParaRPr>
          </a:p>
        </p:txBody>
      </p:sp>
    </p:spTree>
    <p:extLst>
      <p:ext uri="{BB962C8B-B14F-4D97-AF65-F5344CB8AC3E}">
        <p14:creationId xmlns:p14="http://schemas.microsoft.com/office/powerpoint/2010/main" val="333303046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Fracture and BMI</a:t>
            </a:r>
          </a:p>
        </p:txBody>
      </p:sp>
      <p:sp>
        <p:nvSpPr>
          <p:cNvPr id="3" name="Text Placeholder 2"/>
          <p:cNvSpPr>
            <a:spLocks noGrp="1"/>
          </p:cNvSpPr>
          <p:nvPr>
            <p:ph type="body" sz="quarter" idx="10"/>
          </p:nvPr>
        </p:nvSpPr>
        <p:spPr>
          <a:xfrm>
            <a:off x="811214" y="1686287"/>
            <a:ext cx="7534275" cy="2204246"/>
          </a:xfrm>
        </p:spPr>
        <p:txBody>
          <a:bodyPr>
            <a:normAutofit/>
          </a:bodyPr>
          <a:lstStyle/>
          <a:p>
            <a:r>
              <a:rPr lang="en-US" dirty="0"/>
              <a:t>Research question #2:</a:t>
            </a:r>
          </a:p>
          <a:p>
            <a:pPr lvl="1"/>
            <a:r>
              <a:rPr lang="en-US" dirty="0"/>
              <a:t>Is there a relationship between a hip fracture occurring and BMI?</a:t>
            </a:r>
          </a:p>
        </p:txBody>
      </p:sp>
    </p:spTree>
    <p:extLst>
      <p:ext uri="{BB962C8B-B14F-4D97-AF65-F5344CB8AC3E}">
        <p14:creationId xmlns:p14="http://schemas.microsoft.com/office/powerpoint/2010/main" val="322717208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BMI – continuous or categorical?</a:t>
            </a:r>
          </a:p>
        </p:txBody>
      </p:sp>
      <p:pic>
        <p:nvPicPr>
          <p:cNvPr id="15" name="Picture 14">
            <a:extLst>
              <a:ext uri="{FF2B5EF4-FFF2-40B4-BE49-F238E27FC236}">
                <a16:creationId xmlns:a16="http://schemas.microsoft.com/office/drawing/2014/main" id="{C002DEED-4B4A-7049-B6A9-EF1096A89807}"/>
              </a:ext>
            </a:extLst>
          </p:cNvPr>
          <p:cNvPicPr>
            <a:picLocks noChangeAspect="1"/>
          </p:cNvPicPr>
          <p:nvPr/>
        </p:nvPicPr>
        <p:blipFill>
          <a:blip r:embed="rId3"/>
          <a:stretch>
            <a:fillRect/>
          </a:stretch>
        </p:blipFill>
        <p:spPr>
          <a:xfrm>
            <a:off x="1006235" y="1487081"/>
            <a:ext cx="6985000" cy="3289300"/>
          </a:xfrm>
          <a:prstGeom prst="rect">
            <a:avLst/>
          </a:prstGeom>
        </p:spPr>
      </p:pic>
    </p:spTree>
    <p:extLst>
      <p:ext uri="{BB962C8B-B14F-4D97-AF65-F5344CB8AC3E}">
        <p14:creationId xmlns:p14="http://schemas.microsoft.com/office/powerpoint/2010/main" val="230164084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Fracture and BMI</a:t>
            </a:r>
          </a:p>
        </p:txBody>
      </p:sp>
      <p:sp>
        <p:nvSpPr>
          <p:cNvPr id="3" name="Text Placeholder 2"/>
          <p:cNvSpPr>
            <a:spLocks noGrp="1"/>
          </p:cNvSpPr>
          <p:nvPr>
            <p:ph type="body" sz="quarter" idx="10"/>
          </p:nvPr>
        </p:nvSpPr>
        <p:spPr>
          <a:xfrm>
            <a:off x="811214" y="1686287"/>
            <a:ext cx="7534275" cy="2204246"/>
          </a:xfrm>
        </p:spPr>
        <p:txBody>
          <a:bodyPr>
            <a:normAutofit/>
          </a:bodyPr>
          <a:lstStyle/>
          <a:p>
            <a:r>
              <a:rPr lang="en-US" dirty="0"/>
              <a:t>Categorical BMI</a:t>
            </a:r>
          </a:p>
          <a:p>
            <a:r>
              <a:rPr lang="en-US" dirty="0"/>
              <a:t>“Healthy” is the reference level</a:t>
            </a:r>
          </a:p>
        </p:txBody>
      </p:sp>
    </p:spTree>
    <p:extLst>
      <p:ext uri="{BB962C8B-B14F-4D97-AF65-F5344CB8AC3E}">
        <p14:creationId xmlns:p14="http://schemas.microsoft.com/office/powerpoint/2010/main" val="177177109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Fracture and BMI</a:t>
            </a:r>
          </a:p>
        </p:txBody>
      </p:sp>
      <p:pic>
        <p:nvPicPr>
          <p:cNvPr id="5" name="Picture 4">
            <a:extLst>
              <a:ext uri="{FF2B5EF4-FFF2-40B4-BE49-F238E27FC236}">
                <a16:creationId xmlns:a16="http://schemas.microsoft.com/office/drawing/2014/main" id="{53DA99EA-2BBA-5347-9F56-A4297E99FAB6}"/>
              </a:ext>
            </a:extLst>
          </p:cNvPr>
          <p:cNvPicPr>
            <a:picLocks noChangeAspect="1"/>
          </p:cNvPicPr>
          <p:nvPr/>
        </p:nvPicPr>
        <p:blipFill>
          <a:blip r:embed="rId3"/>
          <a:stretch>
            <a:fillRect/>
          </a:stretch>
        </p:blipFill>
        <p:spPr>
          <a:xfrm>
            <a:off x="1520191" y="1588770"/>
            <a:ext cx="6116320" cy="3315970"/>
          </a:xfrm>
          <a:prstGeom prst="rect">
            <a:avLst/>
          </a:prstGeom>
        </p:spPr>
      </p:pic>
    </p:spTree>
    <p:extLst>
      <p:ext uri="{BB962C8B-B14F-4D97-AF65-F5344CB8AC3E}">
        <p14:creationId xmlns:p14="http://schemas.microsoft.com/office/powerpoint/2010/main" val="6157134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Fracture and BMI</a:t>
            </a:r>
          </a:p>
        </p:txBody>
      </p:sp>
      <p:sp>
        <p:nvSpPr>
          <p:cNvPr id="3" name="Text Placeholder 2"/>
          <p:cNvSpPr>
            <a:spLocks noGrp="1"/>
          </p:cNvSpPr>
          <p:nvPr>
            <p:ph type="body" sz="quarter" idx="10"/>
          </p:nvPr>
        </p:nvSpPr>
        <p:spPr>
          <a:xfrm>
            <a:off x="811214" y="1686287"/>
            <a:ext cx="7534275" cy="2899890"/>
          </a:xfrm>
        </p:spPr>
        <p:txBody>
          <a:bodyPr>
            <a:normAutofit fontScale="85000" lnSpcReduction="20000"/>
          </a:bodyPr>
          <a:lstStyle/>
          <a:p>
            <a:r>
              <a:rPr lang="en-US" dirty="0"/>
              <a:t>Interpret relative to the Reference Level</a:t>
            </a:r>
          </a:p>
          <a:p>
            <a:pPr lvl="1"/>
            <a:r>
              <a:rPr lang="en-US" dirty="0"/>
              <a:t>Compared to Healthy subjects, Underweight subjects were 1.9 times (95% CI: 0.4 to 10.2 times) more likely to have hip fracture (</a:t>
            </a:r>
            <a:r>
              <a:rPr lang="en-US" i="1" dirty="0"/>
              <a:t>P</a:t>
            </a:r>
            <a:r>
              <a:rPr lang="en-US" dirty="0"/>
              <a:t> = 0.421).</a:t>
            </a:r>
          </a:p>
          <a:p>
            <a:pPr lvl="1"/>
            <a:r>
              <a:rPr lang="en-US" dirty="0"/>
              <a:t>The odds of hip fracture among Overweight subjects was 0.3 times (95% CI: 0.1 to 0.6 times) the odds of hip fracture among Healthy subjects. Overweight subjects were less likely to experience hip fracture (</a:t>
            </a:r>
            <a:r>
              <a:rPr lang="en-US" i="1" dirty="0"/>
              <a:t>P</a:t>
            </a:r>
            <a:r>
              <a:rPr lang="en-US" dirty="0"/>
              <a:t> = 0.002).</a:t>
            </a:r>
          </a:p>
        </p:txBody>
      </p:sp>
    </p:spTree>
    <p:extLst>
      <p:ext uri="{BB962C8B-B14F-4D97-AF65-F5344CB8AC3E}">
        <p14:creationId xmlns:p14="http://schemas.microsoft.com/office/powerpoint/2010/main" val="271952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Fracture and BMI</a:t>
            </a:r>
          </a:p>
        </p:txBody>
      </p:sp>
      <p:sp>
        <p:nvSpPr>
          <p:cNvPr id="3" name="Text Placeholder 2"/>
          <p:cNvSpPr>
            <a:spLocks noGrp="1"/>
          </p:cNvSpPr>
          <p:nvPr>
            <p:ph type="body" sz="quarter" idx="10"/>
          </p:nvPr>
        </p:nvSpPr>
        <p:spPr>
          <a:xfrm>
            <a:off x="4027917" y="341707"/>
            <a:ext cx="4384563" cy="2168059"/>
          </a:xfrm>
        </p:spPr>
        <p:txBody>
          <a:bodyPr>
            <a:normAutofit fontScale="25000" lnSpcReduction="20000"/>
          </a:bodyPr>
          <a:lstStyle/>
          <a:p>
            <a:pPr marL="800100" lvl="2" indent="0">
              <a:buNone/>
            </a:pPr>
            <a:r>
              <a:rPr lang="en-US" dirty="0">
                <a:latin typeface="Consolas" panose="020B0609020204030204" pitchFamily="49" charset="0"/>
                <a:cs typeface="Consolas" panose="020B0609020204030204" pitchFamily="49" charset="0"/>
              </a:rPr>
              <a:t>&gt; </a:t>
            </a:r>
            <a:r>
              <a:rPr lang="en-US" dirty="0" err="1">
                <a:latin typeface="Consolas" panose="020B0609020204030204" pitchFamily="49" charset="0"/>
                <a:cs typeface="Consolas" panose="020B0609020204030204" pitchFamily="49" charset="0"/>
              </a:rPr>
              <a:t>data$bmi_c</a:t>
            </a:r>
            <a:r>
              <a:rPr lang="en-US" dirty="0">
                <a:latin typeface="Consolas" panose="020B0609020204030204" pitchFamily="49" charset="0"/>
                <a:cs typeface="Consolas" panose="020B0609020204030204" pitchFamily="49" charset="0"/>
              </a:rPr>
              <a:t> &lt;- relevel(</a:t>
            </a:r>
            <a:r>
              <a:rPr lang="en-US" dirty="0" err="1">
                <a:latin typeface="Consolas" panose="020B0609020204030204" pitchFamily="49" charset="0"/>
                <a:cs typeface="Consolas" panose="020B0609020204030204" pitchFamily="49" charset="0"/>
              </a:rPr>
              <a:t>data$bmi_c</a:t>
            </a:r>
            <a:r>
              <a:rPr lang="en-US" dirty="0">
                <a:latin typeface="Consolas" panose="020B0609020204030204" pitchFamily="49" charset="0"/>
                <a:cs typeface="Consolas" panose="020B0609020204030204" pitchFamily="49" charset="0"/>
              </a:rPr>
              <a:t>, ref = "Healthy")</a:t>
            </a:r>
          </a:p>
          <a:p>
            <a:pPr marL="800100" lvl="2" indent="0">
              <a:buNone/>
            </a:pPr>
            <a:r>
              <a:rPr lang="en-US" dirty="0">
                <a:latin typeface="Consolas" panose="020B0609020204030204" pitchFamily="49" charset="0"/>
                <a:cs typeface="Consolas" panose="020B0609020204030204" pitchFamily="49" charset="0"/>
              </a:rPr>
              <a:t>&gt; res &lt;- </a:t>
            </a:r>
            <a:r>
              <a:rPr lang="en-US" dirty="0" err="1">
                <a:latin typeface="Consolas" panose="020B0609020204030204" pitchFamily="49" charset="0"/>
                <a:cs typeface="Consolas" panose="020B0609020204030204" pitchFamily="49" charset="0"/>
              </a:rPr>
              <a:t>glm</a:t>
            </a:r>
            <a:r>
              <a:rPr lang="en-US" dirty="0">
                <a:latin typeface="Consolas" panose="020B0609020204030204" pitchFamily="49" charset="0"/>
                <a:cs typeface="Consolas" panose="020B0609020204030204" pitchFamily="49" charset="0"/>
              </a:rPr>
              <a:t>((fracture == "Yes") ~ </a:t>
            </a:r>
            <a:r>
              <a:rPr lang="en-US" dirty="0" err="1">
                <a:latin typeface="Consolas" panose="020B0609020204030204" pitchFamily="49" charset="0"/>
                <a:cs typeface="Consolas" panose="020B0609020204030204" pitchFamily="49" charset="0"/>
              </a:rPr>
              <a:t>bmi_c</a:t>
            </a:r>
            <a:r>
              <a:rPr lang="en-US" dirty="0">
                <a:latin typeface="Consolas" panose="020B0609020204030204" pitchFamily="49" charset="0"/>
                <a:cs typeface="Consolas" panose="020B0609020204030204" pitchFamily="49" charset="0"/>
              </a:rPr>
              <a:t>, </a:t>
            </a:r>
          </a:p>
          <a:p>
            <a:pPr marL="800100" lvl="2" indent="0">
              <a:buNone/>
            </a:pPr>
            <a:r>
              <a:rPr lang="en-US" dirty="0">
                <a:latin typeface="Consolas" panose="020B0609020204030204" pitchFamily="49" charset="0"/>
                <a:cs typeface="Consolas" panose="020B0609020204030204" pitchFamily="49" charset="0"/>
              </a:rPr>
              <a:t>+            family = binomial(link = "logit"), </a:t>
            </a:r>
          </a:p>
          <a:p>
            <a:pPr marL="800100" lvl="2" indent="0">
              <a:buNone/>
            </a:pPr>
            <a:r>
              <a:rPr lang="en-US" dirty="0">
                <a:latin typeface="Consolas" panose="020B0609020204030204" pitchFamily="49" charset="0"/>
                <a:cs typeface="Consolas" panose="020B0609020204030204" pitchFamily="49" charset="0"/>
              </a:rPr>
              <a:t>+            data = data)</a:t>
            </a:r>
          </a:p>
          <a:p>
            <a:pPr marL="800100" lvl="2" indent="0">
              <a:buNone/>
            </a:pPr>
            <a:r>
              <a:rPr lang="en-US" dirty="0">
                <a:latin typeface="Consolas" panose="020B0609020204030204" pitchFamily="49" charset="0"/>
                <a:cs typeface="Consolas" panose="020B0609020204030204" pitchFamily="49" charset="0"/>
              </a:rPr>
              <a:t>&gt; summary(res)</a:t>
            </a:r>
          </a:p>
          <a:p>
            <a:pPr marL="800100" lvl="2" indent="0">
              <a:buNone/>
            </a:pPr>
            <a:endParaRPr lang="en-US" dirty="0">
              <a:latin typeface="Consolas" panose="020B0609020204030204" pitchFamily="49" charset="0"/>
              <a:cs typeface="Consolas" panose="020B0609020204030204" pitchFamily="49" charset="0"/>
            </a:endParaRPr>
          </a:p>
          <a:p>
            <a:pPr marL="800100" lvl="2" indent="0">
              <a:buNone/>
            </a:pPr>
            <a:r>
              <a:rPr lang="en-US" dirty="0">
                <a:latin typeface="Consolas" panose="020B0609020204030204" pitchFamily="49" charset="0"/>
                <a:cs typeface="Consolas" panose="020B0609020204030204" pitchFamily="49" charset="0"/>
              </a:rPr>
              <a:t>Call:</a:t>
            </a:r>
          </a:p>
          <a:p>
            <a:pPr marL="800100" lvl="2" indent="0">
              <a:buNone/>
            </a:pPr>
            <a:r>
              <a:rPr lang="en-US" dirty="0" err="1">
                <a:latin typeface="Consolas" panose="020B0609020204030204" pitchFamily="49" charset="0"/>
                <a:cs typeface="Consolas" panose="020B0609020204030204" pitchFamily="49" charset="0"/>
              </a:rPr>
              <a:t>glm</a:t>
            </a:r>
            <a:r>
              <a:rPr lang="en-US" dirty="0">
                <a:latin typeface="Consolas" panose="020B0609020204030204" pitchFamily="49" charset="0"/>
                <a:cs typeface="Consolas" panose="020B0609020204030204" pitchFamily="49" charset="0"/>
              </a:rPr>
              <a:t>(formula = (fracture == "Yes") ~ </a:t>
            </a:r>
            <a:r>
              <a:rPr lang="en-US" dirty="0" err="1">
                <a:latin typeface="Consolas" panose="020B0609020204030204" pitchFamily="49" charset="0"/>
                <a:cs typeface="Consolas" panose="020B0609020204030204" pitchFamily="49" charset="0"/>
              </a:rPr>
              <a:t>bmi_c</a:t>
            </a:r>
            <a:r>
              <a:rPr lang="en-US" dirty="0">
                <a:latin typeface="Consolas" panose="020B0609020204030204" pitchFamily="49" charset="0"/>
                <a:cs typeface="Consolas" panose="020B0609020204030204" pitchFamily="49" charset="0"/>
              </a:rPr>
              <a:t>, family = binomial(link = "logit"), </a:t>
            </a:r>
          </a:p>
          <a:p>
            <a:pPr marL="800100" lvl="2" indent="0">
              <a:buNone/>
            </a:pPr>
            <a:r>
              <a:rPr lang="en-US" dirty="0">
                <a:latin typeface="Consolas" panose="020B0609020204030204" pitchFamily="49" charset="0"/>
                <a:cs typeface="Consolas" panose="020B0609020204030204" pitchFamily="49" charset="0"/>
              </a:rPr>
              <a:t>    data = data)</a:t>
            </a:r>
          </a:p>
          <a:p>
            <a:pPr marL="800100" lvl="2" indent="0">
              <a:buNone/>
            </a:pPr>
            <a:endParaRPr lang="en-US" dirty="0">
              <a:latin typeface="Consolas" panose="020B0609020204030204" pitchFamily="49" charset="0"/>
              <a:cs typeface="Consolas" panose="020B0609020204030204" pitchFamily="49" charset="0"/>
            </a:endParaRPr>
          </a:p>
          <a:p>
            <a:pPr marL="800100" lvl="2" indent="0">
              <a:buNone/>
            </a:pPr>
            <a:r>
              <a:rPr lang="en-US" dirty="0">
                <a:latin typeface="Consolas" panose="020B0609020204030204" pitchFamily="49" charset="0"/>
                <a:cs typeface="Consolas" panose="020B0609020204030204" pitchFamily="49" charset="0"/>
              </a:rPr>
              <a:t>Deviance Residuals: </a:t>
            </a:r>
          </a:p>
          <a:p>
            <a:pPr marL="800100" lvl="2" indent="0">
              <a:buNone/>
            </a:pPr>
            <a:r>
              <a:rPr lang="en-US" dirty="0">
                <a:latin typeface="Consolas" panose="020B0609020204030204" pitchFamily="49" charset="0"/>
                <a:cs typeface="Consolas" panose="020B0609020204030204" pitchFamily="49" charset="0"/>
              </a:rPr>
              <a:t>    Min       1Q   Median       3Q      Max  </a:t>
            </a:r>
          </a:p>
          <a:p>
            <a:pPr marL="800100" lvl="2" indent="0">
              <a:buNone/>
            </a:pPr>
            <a:r>
              <a:rPr lang="en-US" dirty="0">
                <a:latin typeface="Consolas" panose="020B0609020204030204" pitchFamily="49" charset="0"/>
                <a:cs typeface="Consolas" panose="020B0609020204030204" pitchFamily="49" charset="0"/>
              </a:rPr>
              <a:t>-1.3018  -1.0314  -0.5807   1.3308   1.9304  </a:t>
            </a:r>
          </a:p>
          <a:p>
            <a:pPr marL="800100" lvl="2" indent="0">
              <a:buNone/>
            </a:pPr>
            <a:endParaRPr lang="en-US" dirty="0">
              <a:latin typeface="Consolas" panose="020B0609020204030204" pitchFamily="49" charset="0"/>
              <a:cs typeface="Consolas" panose="020B0609020204030204" pitchFamily="49" charset="0"/>
            </a:endParaRPr>
          </a:p>
          <a:p>
            <a:pPr marL="800100" lvl="2" indent="0">
              <a:buNone/>
            </a:pPr>
            <a:r>
              <a:rPr lang="en-US" dirty="0">
                <a:latin typeface="Consolas" panose="020B0609020204030204" pitchFamily="49" charset="0"/>
                <a:cs typeface="Consolas" panose="020B0609020204030204" pitchFamily="49" charset="0"/>
              </a:rPr>
              <a:t>Coefficients:</a:t>
            </a:r>
          </a:p>
          <a:p>
            <a:pPr marL="800100" lvl="2" indent="0">
              <a:buNone/>
            </a:pPr>
            <a:r>
              <a:rPr lang="en-US" dirty="0">
                <a:latin typeface="Consolas" panose="020B0609020204030204" pitchFamily="49" charset="0"/>
                <a:cs typeface="Consolas" panose="020B0609020204030204" pitchFamily="49" charset="0"/>
              </a:rPr>
              <a:t>                 Estimate Std. Error z value </a:t>
            </a:r>
            <a:r>
              <a:rPr lang="en-US" dirty="0" err="1">
                <a:latin typeface="Consolas" panose="020B0609020204030204" pitchFamily="49" charset="0"/>
                <a:cs typeface="Consolas" panose="020B0609020204030204" pitchFamily="49" charset="0"/>
              </a:rPr>
              <a:t>Pr</a:t>
            </a:r>
            <a:r>
              <a:rPr lang="en-US" dirty="0">
                <a:latin typeface="Consolas" panose="020B0609020204030204" pitchFamily="49" charset="0"/>
                <a:cs typeface="Consolas" panose="020B0609020204030204" pitchFamily="49" charset="0"/>
              </a:rPr>
              <a:t>(&gt;|z|)   </a:t>
            </a:r>
          </a:p>
          <a:p>
            <a:pPr marL="800100" lvl="2" indent="0">
              <a:buNone/>
            </a:pPr>
            <a:r>
              <a:rPr lang="en-US" dirty="0">
                <a:latin typeface="Consolas" panose="020B0609020204030204" pitchFamily="49" charset="0"/>
                <a:cs typeface="Consolas" panose="020B0609020204030204" pitchFamily="49" charset="0"/>
              </a:rPr>
              <a:t>(Intercept)       -0.3536     0.2271  -1.557  0.11944   </a:t>
            </a:r>
          </a:p>
          <a:p>
            <a:pPr marL="800100" lvl="2" indent="0">
              <a:buNone/>
            </a:pPr>
            <a:r>
              <a:rPr lang="en-US" dirty="0" err="1">
                <a:latin typeface="Consolas" panose="020B0609020204030204" pitchFamily="49" charset="0"/>
                <a:cs typeface="Consolas" panose="020B0609020204030204" pitchFamily="49" charset="0"/>
              </a:rPr>
              <a:t>bmi_cUnderweight</a:t>
            </a:r>
            <a:r>
              <a:rPr lang="en-US" dirty="0">
                <a:latin typeface="Consolas" panose="020B0609020204030204" pitchFamily="49" charset="0"/>
                <a:cs typeface="Consolas" panose="020B0609020204030204" pitchFamily="49" charset="0"/>
              </a:rPr>
              <a:t>   0.6413     0.7968   0.805  0.42090   </a:t>
            </a:r>
          </a:p>
          <a:p>
            <a:pPr marL="800100" lvl="2" indent="0">
              <a:buNone/>
            </a:pPr>
            <a:r>
              <a:rPr lang="en-US" dirty="0" err="1">
                <a:latin typeface="Consolas" panose="020B0609020204030204" pitchFamily="49" charset="0"/>
                <a:cs typeface="Consolas" panose="020B0609020204030204" pitchFamily="49" charset="0"/>
              </a:rPr>
              <a:t>bmi_cOverweight</a:t>
            </a:r>
            <a:r>
              <a:rPr lang="en-US" dirty="0">
                <a:latin typeface="Consolas" panose="020B0609020204030204" pitchFamily="49" charset="0"/>
                <a:cs typeface="Consolas" panose="020B0609020204030204" pitchFamily="49" charset="0"/>
              </a:rPr>
              <a:t>   -1.3410     0.4279  -3.134  0.00173 **</a:t>
            </a:r>
          </a:p>
          <a:p>
            <a:pPr marL="800100" lvl="2" indent="0">
              <a:buNone/>
            </a:pPr>
            <a:r>
              <a:rPr lang="en-US" dirty="0" err="1">
                <a:latin typeface="Consolas" panose="020B0609020204030204" pitchFamily="49" charset="0"/>
                <a:cs typeface="Consolas" panose="020B0609020204030204" pitchFamily="49" charset="0"/>
              </a:rPr>
              <a:t>bmi_cObese</a:t>
            </a:r>
            <a:r>
              <a:rPr lang="en-US" dirty="0">
                <a:latin typeface="Consolas" panose="020B0609020204030204" pitchFamily="49" charset="0"/>
                <a:cs typeface="Consolas" panose="020B0609020204030204" pitchFamily="49" charset="0"/>
              </a:rPr>
              <a:t>        -1.2558     0.5929  -2.118  0.03418 * </a:t>
            </a:r>
          </a:p>
          <a:p>
            <a:pPr marL="800100" lvl="2" indent="0">
              <a:buNone/>
            </a:pPr>
            <a:r>
              <a:rPr lang="en-US" dirty="0">
                <a:latin typeface="Consolas" panose="020B0609020204030204" pitchFamily="49" charset="0"/>
                <a:cs typeface="Consolas" panose="020B0609020204030204" pitchFamily="49" charset="0"/>
              </a:rPr>
              <a:t>---</a:t>
            </a:r>
          </a:p>
          <a:p>
            <a:pPr marL="800100" lvl="2" indent="0">
              <a:buNone/>
            </a:pPr>
            <a:r>
              <a:rPr lang="en-US" dirty="0" err="1">
                <a:latin typeface="Consolas" panose="020B0609020204030204" pitchFamily="49" charset="0"/>
                <a:cs typeface="Consolas" panose="020B0609020204030204" pitchFamily="49" charset="0"/>
              </a:rPr>
              <a:t>Signif</a:t>
            </a:r>
            <a:r>
              <a:rPr lang="en-US" dirty="0">
                <a:latin typeface="Consolas" panose="020B0609020204030204" pitchFamily="49" charset="0"/>
                <a:cs typeface="Consolas" panose="020B0609020204030204" pitchFamily="49" charset="0"/>
              </a:rPr>
              <a:t>. codes:  0 ‘***’ 0.001 ‘**’ 0.01 ‘*’ 0.05 ‘.’ 0.1 ‘ ’ 1</a:t>
            </a:r>
          </a:p>
          <a:p>
            <a:pPr marL="800100" lvl="2" indent="0">
              <a:buNone/>
            </a:pPr>
            <a:endParaRPr lang="en-US" dirty="0">
              <a:latin typeface="Consolas" panose="020B0609020204030204" pitchFamily="49" charset="0"/>
              <a:cs typeface="Consolas" panose="020B0609020204030204" pitchFamily="49" charset="0"/>
            </a:endParaRPr>
          </a:p>
          <a:p>
            <a:pPr marL="800100" lvl="2" indent="0">
              <a:buNone/>
            </a:pPr>
            <a:r>
              <a:rPr lang="en-US" dirty="0">
                <a:latin typeface="Consolas" panose="020B0609020204030204" pitchFamily="49" charset="0"/>
                <a:cs typeface="Consolas" panose="020B0609020204030204" pitchFamily="49" charset="0"/>
              </a:rPr>
              <a:t>(Dispersion parameter for binomial family taken to be 1)</a:t>
            </a:r>
          </a:p>
          <a:p>
            <a:pPr marL="800100" lvl="2" indent="0">
              <a:buNone/>
            </a:pPr>
            <a:endParaRPr lang="en-US" dirty="0">
              <a:latin typeface="Consolas" panose="020B0609020204030204" pitchFamily="49" charset="0"/>
              <a:cs typeface="Consolas" panose="020B0609020204030204" pitchFamily="49" charset="0"/>
            </a:endParaRPr>
          </a:p>
          <a:p>
            <a:pPr marL="800100" lvl="2" indent="0">
              <a:buNone/>
            </a:pPr>
            <a:r>
              <a:rPr lang="en-US" dirty="0">
                <a:latin typeface="Consolas" panose="020B0609020204030204" pitchFamily="49" charset="0"/>
                <a:cs typeface="Consolas" panose="020B0609020204030204" pitchFamily="49" charset="0"/>
              </a:rPr>
              <a:t>    Null deviance: 205.27  on 168  degrees of freedom</a:t>
            </a:r>
          </a:p>
          <a:p>
            <a:pPr marL="800100" lvl="2" indent="0">
              <a:buNone/>
            </a:pPr>
            <a:r>
              <a:rPr lang="en-US" dirty="0">
                <a:latin typeface="Consolas" panose="020B0609020204030204" pitchFamily="49" charset="0"/>
                <a:cs typeface="Consolas" panose="020B0609020204030204" pitchFamily="49" charset="0"/>
              </a:rPr>
              <a:t>Residual deviance: 189.69  on 165  degrees of freedom</a:t>
            </a:r>
          </a:p>
          <a:p>
            <a:pPr marL="800100" lvl="2" indent="0">
              <a:buNone/>
            </a:pPr>
            <a:r>
              <a:rPr lang="en-US" dirty="0">
                <a:latin typeface="Consolas" panose="020B0609020204030204" pitchFamily="49" charset="0"/>
                <a:cs typeface="Consolas" panose="020B0609020204030204" pitchFamily="49" charset="0"/>
              </a:rPr>
              <a:t>AIC: 197.69</a:t>
            </a:r>
          </a:p>
          <a:p>
            <a:pPr marL="800100" lvl="2" indent="0">
              <a:buNone/>
            </a:pPr>
            <a:endParaRPr lang="en-US" dirty="0">
              <a:latin typeface="Consolas" panose="020B0609020204030204" pitchFamily="49" charset="0"/>
              <a:cs typeface="Consolas" panose="020B0609020204030204" pitchFamily="49" charset="0"/>
            </a:endParaRPr>
          </a:p>
          <a:p>
            <a:pPr marL="800100" lvl="2" indent="0">
              <a:buNone/>
            </a:pPr>
            <a:r>
              <a:rPr lang="en-US" dirty="0">
                <a:latin typeface="Consolas" panose="020B0609020204030204" pitchFamily="49" charset="0"/>
                <a:cs typeface="Consolas" panose="020B0609020204030204" pitchFamily="49" charset="0"/>
              </a:rPr>
              <a:t>Number of Fisher Scoring iterations: 4</a:t>
            </a:r>
          </a:p>
          <a:p>
            <a:pPr marL="800100" lvl="2" indent="0">
              <a:buNone/>
            </a:pPr>
            <a:endParaRPr lang="en-US" dirty="0">
              <a:latin typeface="Consolas" panose="020B0609020204030204" pitchFamily="49" charset="0"/>
              <a:cs typeface="Consolas" panose="020B0609020204030204" pitchFamily="49" charset="0"/>
            </a:endParaRPr>
          </a:p>
          <a:p>
            <a:pPr marL="800100" lvl="2" indent="0">
              <a:buNone/>
            </a:pPr>
            <a:r>
              <a:rPr lang="en-US" dirty="0">
                <a:latin typeface="Consolas" panose="020B0609020204030204" pitchFamily="49" charset="0"/>
                <a:cs typeface="Consolas" panose="020B0609020204030204" pitchFamily="49" charset="0"/>
              </a:rPr>
              <a:t>&gt; ## odds ratios and 95% CI</a:t>
            </a:r>
          </a:p>
          <a:p>
            <a:pPr marL="800100" lvl="2" indent="0">
              <a:buNone/>
            </a:pPr>
            <a:r>
              <a:rPr lang="en-US" dirty="0">
                <a:latin typeface="Consolas" panose="020B0609020204030204" pitchFamily="49" charset="0"/>
                <a:cs typeface="Consolas" panose="020B0609020204030204" pitchFamily="49" charset="0"/>
              </a:rPr>
              <a:t>&gt; exp(</a:t>
            </a:r>
            <a:r>
              <a:rPr lang="en-US" dirty="0" err="1">
                <a:latin typeface="Consolas" panose="020B0609020204030204" pitchFamily="49" charset="0"/>
                <a:cs typeface="Consolas" panose="020B0609020204030204" pitchFamily="49" charset="0"/>
              </a:rPr>
              <a:t>cbind</a:t>
            </a:r>
            <a:r>
              <a:rPr lang="en-US" dirty="0">
                <a:latin typeface="Consolas" panose="020B0609020204030204" pitchFamily="49" charset="0"/>
                <a:cs typeface="Consolas" panose="020B0609020204030204" pitchFamily="49" charset="0"/>
              </a:rPr>
              <a:t>(OR = </a:t>
            </a:r>
            <a:r>
              <a:rPr lang="en-US" dirty="0" err="1">
                <a:latin typeface="Consolas" panose="020B0609020204030204" pitchFamily="49" charset="0"/>
                <a:cs typeface="Consolas" panose="020B0609020204030204" pitchFamily="49" charset="0"/>
              </a:rPr>
              <a:t>coef</a:t>
            </a:r>
            <a:r>
              <a:rPr lang="en-US" dirty="0">
                <a:latin typeface="Consolas" panose="020B0609020204030204" pitchFamily="49" charset="0"/>
                <a:cs typeface="Consolas" panose="020B0609020204030204" pitchFamily="49" charset="0"/>
              </a:rPr>
              <a:t>(res), </a:t>
            </a:r>
            <a:r>
              <a:rPr lang="en-US" dirty="0" err="1">
                <a:latin typeface="Consolas" panose="020B0609020204030204" pitchFamily="49" charset="0"/>
                <a:cs typeface="Consolas" panose="020B0609020204030204" pitchFamily="49" charset="0"/>
              </a:rPr>
              <a:t>confint</a:t>
            </a:r>
            <a:r>
              <a:rPr lang="en-US" dirty="0">
                <a:latin typeface="Consolas" panose="020B0609020204030204" pitchFamily="49" charset="0"/>
                <a:cs typeface="Consolas" panose="020B0609020204030204" pitchFamily="49" charset="0"/>
              </a:rPr>
              <a:t>(res)))</a:t>
            </a:r>
          </a:p>
          <a:p>
            <a:pPr marL="800100" lvl="2" indent="0">
              <a:buNone/>
            </a:pPr>
            <a:r>
              <a:rPr lang="en-US" dirty="0">
                <a:latin typeface="Consolas" panose="020B0609020204030204" pitchFamily="49" charset="0"/>
                <a:cs typeface="Consolas" panose="020B0609020204030204" pitchFamily="49" charset="0"/>
              </a:rPr>
              <a:t>Waiting for profiling to be done...</a:t>
            </a:r>
          </a:p>
          <a:p>
            <a:pPr marL="800100" lvl="2" indent="0">
              <a:buNone/>
            </a:pPr>
            <a:r>
              <a:rPr lang="en-US" dirty="0">
                <a:latin typeface="Consolas" panose="020B0609020204030204" pitchFamily="49" charset="0"/>
                <a:cs typeface="Consolas" panose="020B0609020204030204" pitchFamily="49" charset="0"/>
              </a:rPr>
              <a:t>                        OR      2.5 %     97.5 %</a:t>
            </a:r>
          </a:p>
          <a:p>
            <a:pPr marL="800100" lvl="2" indent="0">
              <a:buNone/>
            </a:pPr>
            <a:r>
              <a:rPr lang="en-US" dirty="0">
                <a:latin typeface="Consolas" panose="020B0609020204030204" pitchFamily="49" charset="0"/>
                <a:cs typeface="Consolas" panose="020B0609020204030204" pitchFamily="49" charset="0"/>
              </a:rPr>
              <a:t>(Intercept)      0.7021277 0.44643887  1.0914867</a:t>
            </a:r>
          </a:p>
          <a:p>
            <a:pPr marL="800100" lvl="2" indent="0">
              <a:buNone/>
            </a:pPr>
            <a:r>
              <a:rPr lang="en-US" dirty="0" err="1">
                <a:latin typeface="Consolas" panose="020B0609020204030204" pitchFamily="49" charset="0"/>
                <a:cs typeface="Consolas" panose="020B0609020204030204" pitchFamily="49" charset="0"/>
              </a:rPr>
              <a:t>bmi_cUnderweight</a:t>
            </a:r>
            <a:r>
              <a:rPr lang="en-US" dirty="0">
                <a:latin typeface="Consolas" panose="020B0609020204030204" pitchFamily="49" charset="0"/>
                <a:cs typeface="Consolas" panose="020B0609020204030204" pitchFamily="49" charset="0"/>
              </a:rPr>
              <a:t> 1.8989899 0.39391648 10.1755229</a:t>
            </a:r>
          </a:p>
          <a:p>
            <a:pPr marL="800100" lvl="2" indent="0">
              <a:buNone/>
            </a:pPr>
            <a:r>
              <a:rPr lang="en-US" dirty="0" err="1">
                <a:latin typeface="Consolas" panose="020B0609020204030204" pitchFamily="49" charset="0"/>
                <a:cs typeface="Consolas" panose="020B0609020204030204" pitchFamily="49" charset="0"/>
              </a:rPr>
              <a:t>bmi_cOverweight</a:t>
            </a:r>
            <a:r>
              <a:rPr lang="en-US" dirty="0">
                <a:latin typeface="Consolas" panose="020B0609020204030204" pitchFamily="49" charset="0"/>
                <a:cs typeface="Consolas" panose="020B0609020204030204" pitchFamily="49" charset="0"/>
              </a:rPr>
              <a:t>  0.2615955 0.10772680  0.5853194</a:t>
            </a:r>
          </a:p>
          <a:p>
            <a:pPr marL="800100" lvl="2" indent="0">
              <a:buNone/>
            </a:pPr>
            <a:r>
              <a:rPr lang="en-US" dirty="0" err="1">
                <a:latin typeface="Consolas" panose="020B0609020204030204" pitchFamily="49" charset="0"/>
                <a:cs typeface="Consolas" panose="020B0609020204030204" pitchFamily="49" charset="0"/>
              </a:rPr>
              <a:t>bmi_cObese</a:t>
            </a:r>
            <a:r>
              <a:rPr lang="en-US" dirty="0">
                <a:latin typeface="Consolas" panose="020B0609020204030204" pitchFamily="49" charset="0"/>
                <a:cs typeface="Consolas" panose="020B0609020204030204" pitchFamily="49" charset="0"/>
              </a:rPr>
              <a:t>       0.2848485 0.07743896  0.8363863</a:t>
            </a:r>
          </a:p>
        </p:txBody>
      </p:sp>
    </p:spTree>
    <p:extLst>
      <p:ext uri="{BB962C8B-B14F-4D97-AF65-F5344CB8AC3E}">
        <p14:creationId xmlns:p14="http://schemas.microsoft.com/office/powerpoint/2010/main" val="423738126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Fracture and BMI</a:t>
            </a:r>
          </a:p>
        </p:txBody>
      </p:sp>
      <p:sp>
        <p:nvSpPr>
          <p:cNvPr id="3" name="Text Placeholder 2"/>
          <p:cNvSpPr>
            <a:spLocks noGrp="1"/>
          </p:cNvSpPr>
          <p:nvPr>
            <p:ph type="body" sz="quarter" idx="10"/>
          </p:nvPr>
        </p:nvSpPr>
        <p:spPr>
          <a:xfrm>
            <a:off x="811214" y="1686286"/>
            <a:ext cx="7534275" cy="2956597"/>
          </a:xfrm>
        </p:spPr>
        <p:txBody>
          <a:bodyPr>
            <a:normAutofit fontScale="25000" lnSpcReduction="20000"/>
          </a:bodyPr>
          <a:lstStyle/>
          <a:p>
            <a:pPr marL="800100" lvl="2" indent="0">
              <a:buNone/>
            </a:pPr>
            <a:r>
              <a:rPr lang="en-US" dirty="0">
                <a:latin typeface="Consolas" panose="020B0609020204030204" pitchFamily="49" charset="0"/>
                <a:cs typeface="Consolas" panose="020B0609020204030204" pitchFamily="49" charset="0"/>
              </a:rPr>
              <a:t>. logit fracture ib1.bmi_c2, or</a:t>
            </a:r>
          </a:p>
          <a:p>
            <a:pPr marL="800100" lvl="2" indent="0">
              <a:buNone/>
            </a:pPr>
            <a:endParaRPr lang="en-US" dirty="0">
              <a:latin typeface="Consolas" panose="020B0609020204030204" pitchFamily="49" charset="0"/>
              <a:cs typeface="Consolas" panose="020B0609020204030204" pitchFamily="49" charset="0"/>
            </a:endParaRPr>
          </a:p>
          <a:p>
            <a:pPr marL="800100" lvl="2" indent="0">
              <a:buNone/>
            </a:pPr>
            <a:r>
              <a:rPr lang="en-US" dirty="0">
                <a:latin typeface="Consolas" panose="020B0609020204030204" pitchFamily="49" charset="0"/>
                <a:cs typeface="Consolas" panose="020B0609020204030204" pitchFamily="49" charset="0"/>
              </a:rPr>
              <a:t>Iteration 0:   log likelihood = -102.63604  </a:t>
            </a:r>
          </a:p>
          <a:p>
            <a:pPr marL="800100" lvl="2" indent="0">
              <a:buNone/>
            </a:pPr>
            <a:r>
              <a:rPr lang="en-US" dirty="0">
                <a:latin typeface="Consolas" panose="020B0609020204030204" pitchFamily="49" charset="0"/>
                <a:cs typeface="Consolas" panose="020B0609020204030204" pitchFamily="49" charset="0"/>
              </a:rPr>
              <a:t>Iteration 1:   log likelihood = -95.007409  </a:t>
            </a:r>
          </a:p>
          <a:p>
            <a:pPr marL="800100" lvl="2" indent="0">
              <a:buNone/>
            </a:pPr>
            <a:r>
              <a:rPr lang="en-US" dirty="0">
                <a:latin typeface="Consolas" panose="020B0609020204030204" pitchFamily="49" charset="0"/>
                <a:cs typeface="Consolas" panose="020B0609020204030204" pitchFamily="49" charset="0"/>
              </a:rPr>
              <a:t>Iteration 2:   log likelihood = -94.846001  </a:t>
            </a:r>
          </a:p>
          <a:p>
            <a:pPr marL="800100" lvl="2" indent="0">
              <a:buNone/>
            </a:pPr>
            <a:r>
              <a:rPr lang="en-US" dirty="0">
                <a:latin typeface="Consolas" panose="020B0609020204030204" pitchFamily="49" charset="0"/>
                <a:cs typeface="Consolas" panose="020B0609020204030204" pitchFamily="49" charset="0"/>
              </a:rPr>
              <a:t>Iteration 3:   log likelihood = -94.845749  </a:t>
            </a:r>
          </a:p>
          <a:p>
            <a:pPr marL="800100" lvl="2" indent="0">
              <a:buNone/>
            </a:pPr>
            <a:r>
              <a:rPr lang="en-US" dirty="0">
                <a:latin typeface="Consolas" panose="020B0609020204030204" pitchFamily="49" charset="0"/>
                <a:cs typeface="Consolas" panose="020B0609020204030204" pitchFamily="49" charset="0"/>
              </a:rPr>
              <a:t>Iteration 4:   log likelihood = -94.845749  </a:t>
            </a:r>
          </a:p>
          <a:p>
            <a:pPr marL="800100" lvl="2" indent="0">
              <a:buNone/>
            </a:pPr>
            <a:endParaRPr lang="en-US" dirty="0">
              <a:latin typeface="Consolas" panose="020B0609020204030204" pitchFamily="49" charset="0"/>
              <a:cs typeface="Consolas" panose="020B0609020204030204" pitchFamily="49" charset="0"/>
            </a:endParaRPr>
          </a:p>
          <a:p>
            <a:pPr marL="800100" lvl="2" indent="0">
              <a:buNone/>
            </a:pPr>
            <a:r>
              <a:rPr lang="en-US" dirty="0">
                <a:latin typeface="Consolas" panose="020B0609020204030204" pitchFamily="49" charset="0"/>
                <a:cs typeface="Consolas" panose="020B0609020204030204" pitchFamily="49" charset="0"/>
              </a:rPr>
              <a:t>Logistic regression                             Number of </a:t>
            </a:r>
            <a:r>
              <a:rPr lang="en-US" dirty="0" err="1">
                <a:latin typeface="Consolas" panose="020B0609020204030204" pitchFamily="49" charset="0"/>
                <a:cs typeface="Consolas" panose="020B0609020204030204" pitchFamily="49" charset="0"/>
              </a:rPr>
              <a:t>obs</a:t>
            </a:r>
            <a:r>
              <a:rPr lang="en-US" dirty="0">
                <a:latin typeface="Consolas" panose="020B0609020204030204" pitchFamily="49" charset="0"/>
                <a:cs typeface="Consolas" panose="020B0609020204030204" pitchFamily="49" charset="0"/>
              </a:rPr>
              <a:t>     =        169</a:t>
            </a:r>
          </a:p>
          <a:p>
            <a:pPr marL="800100" lvl="2" indent="0">
              <a:buNone/>
            </a:pPr>
            <a:r>
              <a:rPr lang="en-US" dirty="0">
                <a:latin typeface="Consolas" panose="020B0609020204030204" pitchFamily="49" charset="0"/>
                <a:cs typeface="Consolas" panose="020B0609020204030204" pitchFamily="49" charset="0"/>
              </a:rPr>
              <a:t>                                                LR chi2(3)        =      15.58</a:t>
            </a:r>
          </a:p>
          <a:p>
            <a:pPr marL="800100" lvl="2" indent="0">
              <a:buNone/>
            </a:pPr>
            <a:r>
              <a:rPr lang="en-US" dirty="0">
                <a:latin typeface="Consolas" panose="020B0609020204030204" pitchFamily="49" charset="0"/>
                <a:cs typeface="Consolas" panose="020B0609020204030204" pitchFamily="49" charset="0"/>
              </a:rPr>
              <a:t>                                                Prob &gt; chi2       =     0.0014</a:t>
            </a:r>
          </a:p>
          <a:p>
            <a:pPr marL="800100" lvl="2" indent="0">
              <a:buNone/>
            </a:pPr>
            <a:r>
              <a:rPr lang="en-US" dirty="0">
                <a:latin typeface="Consolas" panose="020B0609020204030204" pitchFamily="49" charset="0"/>
                <a:cs typeface="Consolas" panose="020B0609020204030204" pitchFamily="49" charset="0"/>
              </a:rPr>
              <a:t>Log likelihood = -94.845749                     Pseudo R2         =     0.0759</a:t>
            </a:r>
          </a:p>
          <a:p>
            <a:pPr marL="800100" lvl="2" indent="0">
              <a:buNone/>
            </a:pPr>
            <a:endParaRPr lang="en-US" dirty="0">
              <a:latin typeface="Consolas" panose="020B0609020204030204" pitchFamily="49" charset="0"/>
              <a:cs typeface="Consolas" panose="020B0609020204030204" pitchFamily="49" charset="0"/>
            </a:endParaRPr>
          </a:p>
          <a:p>
            <a:pPr marL="800100" lvl="2" indent="0">
              <a:buNone/>
            </a:pPr>
            <a:r>
              <a:rPr lang="en-US" dirty="0">
                <a:latin typeface="Consolas" panose="020B0609020204030204" pitchFamily="49" charset="0"/>
                <a:cs typeface="Consolas" panose="020B0609020204030204" pitchFamily="49" charset="0"/>
              </a:rPr>
              <a:t>------------------------------------------------------------------------------</a:t>
            </a:r>
          </a:p>
          <a:p>
            <a:pPr marL="800100" lvl="2" indent="0">
              <a:buNone/>
            </a:pPr>
            <a:r>
              <a:rPr lang="en-US" dirty="0">
                <a:latin typeface="Consolas" panose="020B0609020204030204" pitchFamily="49" charset="0"/>
                <a:cs typeface="Consolas" panose="020B0609020204030204" pitchFamily="49" charset="0"/>
              </a:rPr>
              <a:t>    fracture | Odds Ratio   Std. Err.      z    P&gt;|z|     [95% Conf. Interval]</a:t>
            </a:r>
          </a:p>
          <a:p>
            <a:pPr marL="800100" lvl="2" indent="0">
              <a:buNone/>
            </a:pPr>
            <a:r>
              <a:rPr lang="en-US" dirty="0">
                <a:latin typeface="Consolas" panose="020B0609020204030204" pitchFamily="49" charset="0"/>
                <a:cs typeface="Consolas" panose="020B0609020204030204" pitchFamily="49" charset="0"/>
              </a:rPr>
              <a:t>-------------+----------------------------------------------------------------</a:t>
            </a:r>
          </a:p>
          <a:p>
            <a:pPr marL="800100" lvl="2" indent="0">
              <a:buNone/>
            </a:pPr>
            <a:r>
              <a:rPr lang="en-US" dirty="0">
                <a:latin typeface="Consolas" panose="020B0609020204030204" pitchFamily="49" charset="0"/>
                <a:cs typeface="Consolas" panose="020B0609020204030204" pitchFamily="49" charset="0"/>
              </a:rPr>
              <a:t>      bmi_c2 |</a:t>
            </a:r>
          </a:p>
          <a:p>
            <a:pPr marL="800100" lvl="2" indent="0">
              <a:buNone/>
            </a:pPr>
            <a:r>
              <a:rPr lang="en-US" dirty="0">
                <a:latin typeface="Consolas" panose="020B0609020204030204" pitchFamily="49" charset="0"/>
                <a:cs typeface="Consolas" panose="020B0609020204030204" pitchFamily="49" charset="0"/>
              </a:rPr>
              <a:t>      Obese  |   .2848485   .1688985    -2.12   0.034     .0891048    .9105979</a:t>
            </a:r>
          </a:p>
          <a:p>
            <a:pPr marL="800100" lvl="2" indent="0">
              <a:buNone/>
            </a:pPr>
            <a:r>
              <a:rPr lang="en-US" dirty="0">
                <a:latin typeface="Consolas" panose="020B0609020204030204" pitchFamily="49" charset="0"/>
                <a:cs typeface="Consolas" panose="020B0609020204030204" pitchFamily="49" charset="0"/>
              </a:rPr>
              <a:t> Overweight  |   .2615955   .1119369    -3.13   0.002     .1130839    .6051457</a:t>
            </a:r>
          </a:p>
          <a:p>
            <a:pPr marL="800100" lvl="2" indent="0">
              <a:buNone/>
            </a:pPr>
            <a:r>
              <a:rPr lang="en-US" dirty="0">
                <a:latin typeface="Consolas" panose="020B0609020204030204" pitchFamily="49" charset="0"/>
                <a:cs typeface="Consolas" panose="020B0609020204030204" pitchFamily="49" charset="0"/>
              </a:rPr>
              <a:t>Underweight  |    1.89899   1.513142     0.80   0.421     .3983576    9.052576</a:t>
            </a:r>
          </a:p>
          <a:p>
            <a:pPr marL="800100" lvl="2" indent="0">
              <a:buNone/>
            </a:pPr>
            <a:r>
              <a:rPr lang="en-US" dirty="0">
                <a:latin typeface="Consolas" panose="020B0609020204030204" pitchFamily="49" charset="0"/>
                <a:cs typeface="Consolas" panose="020B0609020204030204" pitchFamily="49" charset="0"/>
              </a:rPr>
              <a:t>             |</a:t>
            </a:r>
          </a:p>
          <a:p>
            <a:pPr marL="800100" lvl="2" indent="0">
              <a:buNone/>
            </a:pPr>
            <a:r>
              <a:rPr lang="en-US" dirty="0">
                <a:latin typeface="Consolas" panose="020B0609020204030204" pitchFamily="49" charset="0"/>
                <a:cs typeface="Consolas" panose="020B0609020204030204" pitchFamily="49" charset="0"/>
              </a:rPr>
              <a:t>       _cons |   .7021277   .1594613    -1.56   0.119     .4498818    1.095806</a:t>
            </a:r>
          </a:p>
          <a:p>
            <a:pPr marL="800100" lvl="2" indent="0">
              <a:buNone/>
            </a:pPr>
            <a:r>
              <a:rPr lang="en-US" dirty="0">
                <a:latin typeface="Consolas" panose="020B0609020204030204" pitchFamily="49" charset="0"/>
                <a:cs typeface="Consolas" panose="020B0609020204030204" pitchFamily="49" charset="0"/>
              </a:rPr>
              <a:t>------------------------------------------------------------------------------</a:t>
            </a:r>
          </a:p>
          <a:p>
            <a:pPr marL="800100" lvl="2" indent="0">
              <a:buNone/>
            </a:pPr>
            <a:endParaRPr lang="en-US" dirty="0">
              <a:latin typeface="Consolas" panose="020B0609020204030204" pitchFamily="49" charset="0"/>
              <a:cs typeface="Consolas" panose="020B0609020204030204" pitchFamily="49" charset="0"/>
            </a:endParaRPr>
          </a:p>
          <a:p>
            <a:pPr marL="800100" lvl="2" indent="0">
              <a:buNone/>
            </a:pPr>
            <a:endParaRPr lang="en-US" dirty="0">
              <a:latin typeface="Consolas" panose="020B0609020204030204" pitchFamily="49" charset="0"/>
              <a:cs typeface="Consolas" panose="020B0609020204030204" pitchFamily="49" charset="0"/>
            </a:endParaRPr>
          </a:p>
          <a:p>
            <a:pPr marL="800100" lvl="2" indent="0">
              <a:buNone/>
            </a:pPr>
            <a:endParaRPr lang="en-US"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40976876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Odds and ends</a:t>
            </a:r>
          </a:p>
        </p:txBody>
      </p:sp>
      <p:sp>
        <p:nvSpPr>
          <p:cNvPr id="3" name="Text Placeholder 2"/>
          <p:cNvSpPr>
            <a:spLocks noGrp="1"/>
          </p:cNvSpPr>
          <p:nvPr>
            <p:ph type="body" sz="quarter" idx="10"/>
          </p:nvPr>
        </p:nvSpPr>
        <p:spPr>
          <a:xfrm>
            <a:off x="811214" y="1686287"/>
            <a:ext cx="7534275" cy="2204246"/>
          </a:xfrm>
        </p:spPr>
        <p:txBody>
          <a:bodyPr>
            <a:normAutofit fontScale="92500" lnSpcReduction="10000"/>
          </a:bodyPr>
          <a:lstStyle/>
          <a:p>
            <a:r>
              <a:rPr lang="en-US" dirty="0"/>
              <a:t>Relative Risk</a:t>
            </a:r>
          </a:p>
          <a:p>
            <a:pPr lvl="1"/>
            <a:r>
              <a:rPr lang="en-US" dirty="0"/>
              <a:t>In case control studies and cohort studies where the outcome occurs in less than 10% of the exposed population, Odds Ratio provides a reasonable approximation to the Relative Risk</a:t>
            </a:r>
          </a:p>
          <a:p>
            <a:endParaRPr lang="en-US" dirty="0"/>
          </a:p>
          <a:p>
            <a:endParaRPr lang="en-US" dirty="0"/>
          </a:p>
        </p:txBody>
      </p:sp>
      <p:sp>
        <p:nvSpPr>
          <p:cNvPr id="4" name="TextBox 3">
            <a:extLst>
              <a:ext uri="{FF2B5EF4-FFF2-40B4-BE49-F238E27FC236}">
                <a16:creationId xmlns:a16="http://schemas.microsoft.com/office/drawing/2014/main" id="{BC8253D9-7A15-534A-A929-7FB09AAEBDC3}"/>
              </a:ext>
            </a:extLst>
          </p:cNvPr>
          <p:cNvSpPr txBox="1"/>
          <p:nvPr/>
        </p:nvSpPr>
        <p:spPr>
          <a:xfrm>
            <a:off x="1212112" y="4494028"/>
            <a:ext cx="6372446" cy="646331"/>
          </a:xfrm>
          <a:prstGeom prst="rect">
            <a:avLst/>
          </a:prstGeom>
          <a:noFill/>
        </p:spPr>
        <p:txBody>
          <a:bodyPr wrap="square" rtlCol="0">
            <a:spAutoFit/>
          </a:bodyPr>
          <a:lstStyle/>
          <a:p>
            <a:r>
              <a:rPr lang="en-US" dirty="0">
                <a:hlinkClick r:id="rId3"/>
              </a:rPr>
              <a:t>Odds ratios and risk ratios: what's the difference and why does it matter? (Viera)</a:t>
            </a:r>
            <a:endParaRPr lang="en-US" dirty="0"/>
          </a:p>
        </p:txBody>
      </p:sp>
    </p:spTree>
    <p:extLst>
      <p:ext uri="{BB962C8B-B14F-4D97-AF65-F5344CB8AC3E}">
        <p14:creationId xmlns:p14="http://schemas.microsoft.com/office/powerpoint/2010/main" val="69273734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Odds and ends</a:t>
            </a:r>
          </a:p>
        </p:txBody>
      </p:sp>
      <p:sp>
        <p:nvSpPr>
          <p:cNvPr id="3" name="Text Placeholder 2"/>
          <p:cNvSpPr>
            <a:spLocks noGrp="1"/>
          </p:cNvSpPr>
          <p:nvPr>
            <p:ph type="body" sz="quarter" idx="10"/>
          </p:nvPr>
        </p:nvSpPr>
        <p:spPr>
          <a:xfrm>
            <a:off x="811214" y="1686287"/>
            <a:ext cx="7534275" cy="2204246"/>
          </a:xfrm>
        </p:spPr>
        <p:txBody>
          <a:bodyPr>
            <a:normAutofit fontScale="92500" lnSpcReduction="20000"/>
          </a:bodyPr>
          <a:lstStyle/>
          <a:p>
            <a:r>
              <a:rPr lang="en-US" dirty="0"/>
              <a:t>Association vs. Prediction</a:t>
            </a:r>
          </a:p>
          <a:p>
            <a:pPr lvl="1"/>
            <a:r>
              <a:rPr lang="en-US" dirty="0"/>
              <a:t>Models we have seen here are focused on associations – relationships and interpretations</a:t>
            </a:r>
          </a:p>
          <a:p>
            <a:pPr lvl="1"/>
            <a:r>
              <a:rPr lang="en-US" dirty="0"/>
              <a:t>Prediction/classification – aims to predict. Topic for another time</a:t>
            </a:r>
          </a:p>
          <a:p>
            <a:endParaRPr lang="en-US" dirty="0"/>
          </a:p>
          <a:p>
            <a:endParaRPr lang="en-US" dirty="0"/>
          </a:p>
        </p:txBody>
      </p:sp>
      <p:sp>
        <p:nvSpPr>
          <p:cNvPr id="4" name="TextBox 3">
            <a:extLst>
              <a:ext uri="{FF2B5EF4-FFF2-40B4-BE49-F238E27FC236}">
                <a16:creationId xmlns:a16="http://schemas.microsoft.com/office/drawing/2014/main" id="{BC8253D9-7A15-534A-A929-7FB09AAEBDC3}"/>
              </a:ext>
            </a:extLst>
          </p:cNvPr>
          <p:cNvSpPr txBox="1"/>
          <p:nvPr/>
        </p:nvSpPr>
        <p:spPr>
          <a:xfrm>
            <a:off x="1240465" y="4494028"/>
            <a:ext cx="6372446" cy="646331"/>
          </a:xfrm>
          <a:prstGeom prst="rect">
            <a:avLst/>
          </a:prstGeom>
          <a:noFill/>
        </p:spPr>
        <p:txBody>
          <a:bodyPr wrap="square" rtlCol="0">
            <a:spAutoFit/>
          </a:bodyPr>
          <a:lstStyle/>
          <a:p>
            <a:r>
              <a:rPr lang="en-US" dirty="0">
                <a:hlinkClick r:id="rId3"/>
              </a:rPr>
              <a:t>Classification versus association models: Should the same methods apply? (Feng)</a:t>
            </a:r>
            <a:endParaRPr lang="en-US" dirty="0"/>
          </a:p>
        </p:txBody>
      </p:sp>
    </p:spTree>
    <p:extLst>
      <p:ext uri="{BB962C8B-B14F-4D97-AF65-F5344CB8AC3E}">
        <p14:creationId xmlns:p14="http://schemas.microsoft.com/office/powerpoint/2010/main" val="428979790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Odds and ends</a:t>
            </a:r>
          </a:p>
        </p:txBody>
      </p:sp>
      <mc:AlternateContent xmlns:mc="http://schemas.openxmlformats.org/markup-compatibility/2006" xmlns:a14="http://schemas.microsoft.com/office/drawing/2010/main">
        <mc:Choice Requires="a14">
          <p:sp>
            <p:nvSpPr>
              <p:cNvPr id="3" name="Text Placeholder 2"/>
              <p:cNvSpPr>
                <a:spLocks noGrp="1"/>
              </p:cNvSpPr>
              <p:nvPr>
                <p:ph type="body" sz="quarter" idx="10"/>
              </p:nvPr>
            </p:nvSpPr>
            <p:spPr>
              <a:xfrm>
                <a:off x="811214" y="1686287"/>
                <a:ext cx="7534275" cy="2725694"/>
              </a:xfrm>
            </p:spPr>
            <p:txBody>
              <a:bodyPr>
                <a:normAutofit fontScale="47500" lnSpcReduction="20000"/>
              </a:bodyPr>
              <a:lstStyle/>
              <a:p>
                <a:r>
                  <a:rPr lang="en-US" dirty="0"/>
                  <a:t>Sample size (guideline)</a:t>
                </a:r>
              </a:p>
              <a:p>
                <a:pPr lvl="1"/>
                <a:r>
                  <a:rPr lang="en-US" dirty="0"/>
                  <a:t>Let </a:t>
                </a:r>
                <a14:m>
                  <m:oMath xmlns:m="http://schemas.openxmlformats.org/officeDocument/2006/math">
                    <m:r>
                      <a:rPr lang="en-US" b="0" i="1" smtClean="0">
                        <a:latin typeface="Cambria Math" panose="02040503050406030204" pitchFamily="18" charset="0"/>
                      </a:rPr>
                      <m:t>𝑝</m:t>
                    </m:r>
                  </m:oMath>
                </a14:m>
                <a:r>
                  <a:rPr lang="en-US" dirty="0"/>
                  <a:t> be the smallest proportion of negative or positive cases in the population</a:t>
                </a:r>
              </a:p>
              <a:p>
                <a:pPr lvl="1"/>
                <a:r>
                  <a:rPr lang="en-US" dirty="0"/>
                  <a:t>Let </a:t>
                </a:r>
                <a14:m>
                  <m:oMath xmlns:m="http://schemas.openxmlformats.org/officeDocument/2006/math">
                    <m:r>
                      <a:rPr lang="en-US" b="0" i="1" smtClean="0">
                        <a:latin typeface="Cambria Math" panose="02040503050406030204" pitchFamily="18" charset="0"/>
                      </a:rPr>
                      <m:t>𝑘</m:t>
                    </m:r>
                  </m:oMath>
                </a14:m>
                <a:r>
                  <a:rPr lang="en-US" dirty="0"/>
                  <a:t> be the number of independent variables to include</a:t>
                </a:r>
              </a:p>
              <a:p>
                <a:pPr lvl="1"/>
                <a:r>
                  <a:rPr lang="en-US" dirty="0"/>
                  <a:t>Then the minimum number of cases to include is </a:t>
                </a:r>
              </a:p>
              <a:p>
                <a:pPr marL="457200" lvl="1"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𝑁</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10</m:t>
                          </m:r>
                          <m:r>
                            <a:rPr lang="en-US" b="0" i="1" smtClean="0">
                              <a:latin typeface="Cambria Math" panose="02040503050406030204" pitchFamily="18" charset="0"/>
                            </a:rPr>
                            <m:t>𝑘</m:t>
                          </m:r>
                        </m:num>
                        <m:den>
                          <m:r>
                            <a:rPr lang="en-US" b="0" i="1" smtClean="0">
                              <a:latin typeface="Cambria Math" panose="02040503050406030204" pitchFamily="18" charset="0"/>
                            </a:rPr>
                            <m:t>𝑝</m:t>
                          </m:r>
                        </m:den>
                      </m:f>
                    </m:oMath>
                  </m:oMathPara>
                </a14:m>
                <a:endParaRPr lang="en-US" dirty="0"/>
              </a:p>
              <a:p>
                <a:endParaRPr lang="en-US" dirty="0"/>
              </a:p>
              <a:p>
                <a:endParaRPr lang="en-US" dirty="0"/>
              </a:p>
              <a:p>
                <a:r>
                  <a:rPr lang="en-US" dirty="0"/>
                  <a:t>Example: 5 explanatory variables, proportion of positive cases in the population is 25%), then </a:t>
                </a:r>
                <a14:m>
                  <m:oMath xmlns:m="http://schemas.openxmlformats.org/officeDocument/2006/math">
                    <m:r>
                      <a:rPr lang="en-US" b="0" i="1" smtClean="0">
                        <a:latin typeface="Cambria Math" panose="02040503050406030204" pitchFamily="18" charset="0"/>
                      </a:rPr>
                      <m:t>𝑁</m:t>
                    </m:r>
                    <m:r>
                      <a:rPr lang="en-US" b="0" i="1" smtClean="0">
                        <a:latin typeface="Cambria Math" panose="02040503050406030204" pitchFamily="18" charset="0"/>
                      </a:rPr>
                      <m:t>=</m:t>
                    </m:r>
                    <m:f>
                      <m:fPr>
                        <m:type m:val="lin"/>
                        <m:ctrlPr>
                          <a:rPr lang="en-US" b="0" i="1" smtClean="0">
                            <a:latin typeface="Cambria Math" panose="02040503050406030204" pitchFamily="18" charset="0"/>
                          </a:rPr>
                        </m:ctrlPr>
                      </m:fPr>
                      <m:num>
                        <m:r>
                          <a:rPr lang="en-US" b="0" i="1" smtClean="0">
                            <a:latin typeface="Cambria Math" panose="02040503050406030204" pitchFamily="18" charset="0"/>
                          </a:rPr>
                          <m:t>10</m:t>
                        </m:r>
                        <m:r>
                          <a:rPr lang="en-US" b="0" i="1" smtClean="0">
                            <a:latin typeface="Cambria Math" panose="02040503050406030204" pitchFamily="18" charset="0"/>
                            <a:ea typeface="Cambria Math" panose="02040503050406030204" pitchFamily="18" charset="0"/>
                          </a:rPr>
                          <m:t>×5</m:t>
                        </m:r>
                      </m:num>
                      <m:den>
                        <m:r>
                          <a:rPr lang="en-US" b="0" i="1" smtClean="0">
                            <a:latin typeface="Cambria Math" panose="02040503050406030204" pitchFamily="18" charset="0"/>
                          </a:rPr>
                          <m:t>0.25</m:t>
                        </m:r>
                      </m:den>
                    </m:f>
                    <m:r>
                      <a:rPr lang="en-US" b="0" i="1" smtClean="0">
                        <a:latin typeface="Cambria Math" panose="02040503050406030204" pitchFamily="18" charset="0"/>
                      </a:rPr>
                      <m:t>=200</m:t>
                    </m:r>
                  </m:oMath>
                </a14:m>
                <a:endParaRPr lang="en-US" b="0" dirty="0"/>
              </a:p>
              <a:p>
                <a:r>
                  <a:rPr lang="en-US" dirty="0"/>
                  <a:t>If less than 100, increase to 100</a:t>
                </a:r>
              </a:p>
            </p:txBody>
          </p:sp>
        </mc:Choice>
        <mc:Fallback xmlns="">
          <p:sp>
            <p:nvSpPr>
              <p:cNvPr id="3" name="Text Placeholder 2"/>
              <p:cNvSpPr>
                <a:spLocks noGrp="1" noRot="1" noChangeAspect="1" noMove="1" noResize="1" noEditPoints="1" noAdjustHandles="1" noChangeArrowheads="1" noChangeShapeType="1" noTextEdit="1"/>
              </p:cNvSpPr>
              <p:nvPr>
                <p:ph type="body" sz="quarter" idx="10"/>
              </p:nvPr>
            </p:nvSpPr>
            <p:spPr>
              <a:xfrm>
                <a:off x="811214" y="1686287"/>
                <a:ext cx="7534275" cy="2725694"/>
              </a:xfrm>
              <a:blipFill>
                <a:blip r:embed="rId3"/>
                <a:stretch>
                  <a:fillRect/>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BC8253D9-7A15-534A-A929-7FB09AAEBDC3}"/>
              </a:ext>
            </a:extLst>
          </p:cNvPr>
          <p:cNvSpPr txBox="1"/>
          <p:nvPr/>
        </p:nvSpPr>
        <p:spPr>
          <a:xfrm>
            <a:off x="1240465" y="4494028"/>
            <a:ext cx="6861544" cy="646331"/>
          </a:xfrm>
          <a:prstGeom prst="rect">
            <a:avLst/>
          </a:prstGeom>
          <a:noFill/>
        </p:spPr>
        <p:txBody>
          <a:bodyPr wrap="square" rtlCol="0">
            <a:spAutoFit/>
          </a:bodyPr>
          <a:lstStyle/>
          <a:p>
            <a:r>
              <a:rPr lang="en-US" dirty="0">
                <a:hlinkClick r:id="rId4"/>
              </a:rPr>
              <a:t>An introduction to logistic regression: from basic concepts to interpretation with particular attention to nursing domain (Park 2013)</a:t>
            </a:r>
            <a:endParaRPr lang="en-US" dirty="0"/>
          </a:p>
        </p:txBody>
      </p:sp>
    </p:spTree>
    <p:extLst>
      <p:ext uri="{BB962C8B-B14F-4D97-AF65-F5344CB8AC3E}">
        <p14:creationId xmlns:p14="http://schemas.microsoft.com/office/powerpoint/2010/main" val="2703183287"/>
      </p:ext>
    </p:extLst>
  </p:cSld>
  <p:clrMapOvr>
    <a:masterClrMapping/>
  </p:clrMapOvr>
</p:sld>
</file>

<file path=ppt/theme/theme1.xml><?xml version="1.0" encoding="utf-8"?>
<a:theme xmlns:a="http://schemas.openxmlformats.org/drawingml/2006/main" name="OHSU Cool Blues Theme">
  <a:themeElements>
    <a:clrScheme name="Custom 11">
      <a:dk1>
        <a:srgbClr val="585E60"/>
      </a:dk1>
      <a:lt1>
        <a:sysClr val="window" lastClr="FFFFFF"/>
      </a:lt1>
      <a:dk2>
        <a:srgbClr val="585E60"/>
      </a:dk2>
      <a:lt2>
        <a:srgbClr val="FFFFFF"/>
      </a:lt2>
      <a:accent1>
        <a:srgbClr val="2E93D5"/>
      </a:accent1>
      <a:accent2>
        <a:srgbClr val="0E61B0"/>
      </a:accent2>
      <a:accent3>
        <a:srgbClr val="002776"/>
      </a:accent3>
      <a:accent4>
        <a:srgbClr val="0B4984"/>
      </a:accent4>
      <a:accent5>
        <a:srgbClr val="2E93D5"/>
      </a:accent5>
      <a:accent6>
        <a:srgbClr val="0E61B0"/>
      </a:accent6>
      <a:hlink>
        <a:srgbClr val="2E93D5"/>
      </a:hlink>
      <a:folHlink>
        <a:srgbClr val="0E61B0"/>
      </a:folHlink>
    </a:clrScheme>
    <a:fontScheme name="Office 2">
      <a:majorFont>
        <a:latin typeface="Lato"/>
        <a:ea typeface=""/>
        <a:cs typeface=""/>
        <a:font script="Jpan" typeface="ＭＳ 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Noto"/>
        <a:ea typeface=""/>
        <a:cs typeface=""/>
        <a:font script="Jpan" typeface="ＭＳ Ｐ明朝"/>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White Slide, No Logo">
  <a:themeElements>
    <a:clrScheme name="Custom 11">
      <a:dk1>
        <a:srgbClr val="585E60"/>
      </a:dk1>
      <a:lt1>
        <a:sysClr val="window" lastClr="FFFFFF"/>
      </a:lt1>
      <a:dk2>
        <a:srgbClr val="585E60"/>
      </a:dk2>
      <a:lt2>
        <a:srgbClr val="FFFFFF"/>
      </a:lt2>
      <a:accent1>
        <a:srgbClr val="2E93D5"/>
      </a:accent1>
      <a:accent2>
        <a:srgbClr val="0E61B0"/>
      </a:accent2>
      <a:accent3>
        <a:srgbClr val="002776"/>
      </a:accent3>
      <a:accent4>
        <a:srgbClr val="0B4984"/>
      </a:accent4>
      <a:accent5>
        <a:srgbClr val="2E93D5"/>
      </a:accent5>
      <a:accent6>
        <a:srgbClr val="0E61B0"/>
      </a:accent6>
      <a:hlink>
        <a:srgbClr val="2E93D5"/>
      </a:hlink>
      <a:folHlink>
        <a:srgbClr val="0E61B0"/>
      </a:folHlink>
    </a:clrScheme>
    <a:fontScheme name="Office 2">
      <a:majorFont>
        <a:latin typeface="Lato"/>
        <a:ea typeface=""/>
        <a:cs typeface=""/>
        <a:font script="Jpan" typeface="ＭＳ 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Noto"/>
        <a:ea typeface=""/>
        <a:cs typeface=""/>
        <a:font script="Jpan" typeface="ＭＳ Ｐ明朝"/>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Gray Slide with Logo">
  <a:themeElements>
    <a:clrScheme name="OHSU Cool Blues Powerpoint ">
      <a:dk1>
        <a:srgbClr val="354952"/>
      </a:dk1>
      <a:lt1>
        <a:sysClr val="window" lastClr="FFFFFF"/>
      </a:lt1>
      <a:dk2>
        <a:srgbClr val="354952"/>
      </a:dk2>
      <a:lt2>
        <a:srgbClr val="FFFFFF"/>
      </a:lt2>
      <a:accent1>
        <a:srgbClr val="2E93D5"/>
      </a:accent1>
      <a:accent2>
        <a:srgbClr val="0E61B0"/>
      </a:accent2>
      <a:accent3>
        <a:srgbClr val="2E93D5"/>
      </a:accent3>
      <a:accent4>
        <a:srgbClr val="0E61B0"/>
      </a:accent4>
      <a:accent5>
        <a:srgbClr val="2E93D5"/>
      </a:accent5>
      <a:accent6>
        <a:srgbClr val="0E61B0"/>
      </a:accent6>
      <a:hlink>
        <a:srgbClr val="2E93D5"/>
      </a:hlink>
      <a:folHlink>
        <a:srgbClr val="0E61B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Gray Slide No Logo">
  <a:themeElements>
    <a:clrScheme name="OHSU Cool Blues Powerpoint ">
      <a:dk1>
        <a:srgbClr val="354952"/>
      </a:dk1>
      <a:lt1>
        <a:sysClr val="window" lastClr="FFFFFF"/>
      </a:lt1>
      <a:dk2>
        <a:srgbClr val="354952"/>
      </a:dk2>
      <a:lt2>
        <a:srgbClr val="FFFFFF"/>
      </a:lt2>
      <a:accent1>
        <a:srgbClr val="2E93D5"/>
      </a:accent1>
      <a:accent2>
        <a:srgbClr val="0E61B0"/>
      </a:accent2>
      <a:accent3>
        <a:srgbClr val="2E93D5"/>
      </a:accent3>
      <a:accent4>
        <a:srgbClr val="0E61B0"/>
      </a:accent4>
      <a:accent5>
        <a:srgbClr val="2E93D5"/>
      </a:accent5>
      <a:accent6>
        <a:srgbClr val="0E61B0"/>
      </a:accent6>
      <a:hlink>
        <a:srgbClr val="2E93D5"/>
      </a:hlink>
      <a:folHlink>
        <a:srgbClr val="0E61B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10349</TotalTime>
  <Words>4975</Words>
  <Application>Microsoft Macintosh PowerPoint</Application>
  <PresentationFormat>On-screen Show (16:9)</PresentationFormat>
  <Paragraphs>679</Paragraphs>
  <Slides>102</Slides>
  <Notes>36</Notes>
  <HiddenSlides>0</HiddenSlides>
  <MMClips>0</MMClips>
  <ScaleCrop>false</ScaleCrop>
  <HeadingPairs>
    <vt:vector size="6" baseType="variant">
      <vt:variant>
        <vt:lpstr>Fonts Used</vt:lpstr>
      </vt:variant>
      <vt:variant>
        <vt:i4>7</vt:i4>
      </vt:variant>
      <vt:variant>
        <vt:lpstr>Theme</vt:lpstr>
      </vt:variant>
      <vt:variant>
        <vt:i4>4</vt:i4>
      </vt:variant>
      <vt:variant>
        <vt:lpstr>Slide Titles</vt:lpstr>
      </vt:variant>
      <vt:variant>
        <vt:i4>102</vt:i4>
      </vt:variant>
    </vt:vector>
  </HeadingPairs>
  <TitlesOfParts>
    <vt:vector size="113" baseType="lpstr">
      <vt:lpstr>Arial</vt:lpstr>
      <vt:lpstr>Cambria Math</vt:lpstr>
      <vt:lpstr>Consolas</vt:lpstr>
      <vt:lpstr>Lato Light</vt:lpstr>
      <vt:lpstr>Lato Regular</vt:lpstr>
      <vt:lpstr>Noto</vt:lpstr>
      <vt:lpstr>Noto Serif</vt:lpstr>
      <vt:lpstr>OHSU Cool Blues Theme</vt:lpstr>
      <vt:lpstr>White Slide, No Logo</vt:lpstr>
      <vt:lpstr>Gray Slide with Logo</vt:lpstr>
      <vt:lpstr>Gray Slide No Logo</vt:lpstr>
      <vt:lpstr>PowerPoint Presentation</vt:lpstr>
      <vt:lpstr>Slides are available</vt:lpstr>
      <vt:lpstr>About me</vt:lpstr>
      <vt:lpstr>Goals   </vt:lpstr>
      <vt:lpstr>PowerPoint Presentation</vt:lpstr>
      <vt:lpstr>Goal of statistical modeling</vt:lpstr>
      <vt:lpstr>Describe a relationship</vt:lpstr>
      <vt:lpstr>Describe a relationship</vt:lpstr>
      <vt:lpstr>PowerPoint Presentation</vt:lpstr>
      <vt:lpstr>Types of data / variables</vt:lpstr>
      <vt:lpstr>Discrete (numerical) data</vt:lpstr>
      <vt:lpstr>Continuous (numerical) data</vt:lpstr>
      <vt:lpstr>Ordinal (categorical) data</vt:lpstr>
      <vt:lpstr>Nominal (categorical) data</vt:lpstr>
      <vt:lpstr>Special case – Binary data</vt:lpstr>
      <vt:lpstr>PowerPoint Presentation</vt:lpstr>
      <vt:lpstr>Regression analysis</vt:lpstr>
      <vt:lpstr>Choosing a model</vt:lpstr>
      <vt:lpstr>Terms</vt:lpstr>
      <vt:lpstr>Classes of models</vt:lpstr>
      <vt:lpstr>Classes of models</vt:lpstr>
      <vt:lpstr>3 components of a GLM</vt:lpstr>
      <vt:lpstr>Random component</vt:lpstr>
      <vt:lpstr>Binomial distribution</vt:lpstr>
      <vt:lpstr>Binomial distribution</vt:lpstr>
      <vt:lpstr>Systematic component</vt:lpstr>
      <vt:lpstr>Link function</vt:lpstr>
      <vt:lpstr>Link function</vt:lpstr>
      <vt:lpstr>Link function</vt:lpstr>
      <vt:lpstr>GLM for binary data</vt:lpstr>
      <vt:lpstr>PowerPoint Presentation</vt:lpstr>
      <vt:lpstr>CHD Study</vt:lpstr>
      <vt:lpstr>CHD Study</vt:lpstr>
      <vt:lpstr>CHD Study</vt:lpstr>
      <vt:lpstr>CHD Study</vt:lpstr>
      <vt:lpstr>CHD Study</vt:lpstr>
      <vt:lpstr>CHD Study</vt:lpstr>
      <vt:lpstr>CHD Study</vt:lpstr>
      <vt:lpstr>CHD Study</vt:lpstr>
      <vt:lpstr>PowerPoint Presentation</vt:lpstr>
      <vt:lpstr>Another look at the issue</vt:lpstr>
      <vt:lpstr>Issue</vt:lpstr>
      <vt:lpstr>Issue and solution</vt:lpstr>
      <vt:lpstr>Odds</vt:lpstr>
      <vt:lpstr>Odds</vt:lpstr>
      <vt:lpstr>Odds</vt:lpstr>
      <vt:lpstr>Odds</vt:lpstr>
      <vt:lpstr>Odds</vt:lpstr>
      <vt:lpstr>Log odds</vt:lpstr>
      <vt:lpstr>Logit</vt:lpstr>
      <vt:lpstr>Logit</vt:lpstr>
      <vt:lpstr>Logistic regression model</vt:lpstr>
      <vt:lpstr>Logistic regression model</vt:lpstr>
      <vt:lpstr>Logistic regression model</vt:lpstr>
      <vt:lpstr>PowerPoint Presentation</vt:lpstr>
      <vt:lpstr>Hip fracture study</vt:lpstr>
      <vt:lpstr>Hip fracture study</vt:lpstr>
      <vt:lpstr>PowerPoint Presentation</vt:lpstr>
      <vt:lpstr>Hip fracture Study</vt:lpstr>
      <vt:lpstr>Fracture and age</vt:lpstr>
      <vt:lpstr>Fracture and age</vt:lpstr>
      <vt:lpstr>Fracture and age</vt:lpstr>
      <vt:lpstr>Fracture and age</vt:lpstr>
      <vt:lpstr>Fracture and age – log-odds</vt:lpstr>
      <vt:lpstr>Fracture and age – log-odds</vt:lpstr>
      <vt:lpstr>Fracture and age – log-odds</vt:lpstr>
      <vt:lpstr>Fracture and age – odds ratio</vt:lpstr>
      <vt:lpstr>Fracture and age –odds ratio</vt:lpstr>
      <vt:lpstr>Fracture and age –odds ratio</vt:lpstr>
      <vt:lpstr>Fracture and age –odds ratio</vt:lpstr>
      <vt:lpstr>Fracture and sex</vt:lpstr>
      <vt:lpstr>Fracture and sex</vt:lpstr>
      <vt:lpstr>Fracture and sex</vt:lpstr>
      <vt:lpstr>Fracture and sex</vt:lpstr>
      <vt:lpstr>Fracture and sex – odds ratio</vt:lpstr>
      <vt:lpstr>Fracture and sex</vt:lpstr>
      <vt:lpstr>Fracture and sex</vt:lpstr>
      <vt:lpstr>Fracture and sex</vt:lpstr>
      <vt:lpstr>Reference levels</vt:lpstr>
      <vt:lpstr>Reference levels</vt:lpstr>
      <vt:lpstr>Reference levels</vt:lpstr>
      <vt:lpstr>Odds ratio – 2x2 table</vt:lpstr>
      <vt:lpstr>Odds ratio – 2x2 table</vt:lpstr>
      <vt:lpstr>Odds ratio – 2x2 table</vt:lpstr>
      <vt:lpstr>Odds ratio – 2x2 table</vt:lpstr>
      <vt:lpstr>Odds ratio – 2x2 table</vt:lpstr>
      <vt:lpstr>Odds ratio – 2x2 table</vt:lpstr>
      <vt:lpstr>Change the reference level – 2x2 table</vt:lpstr>
      <vt:lpstr>Change the reference level – LR Model</vt:lpstr>
      <vt:lpstr>Fracture and BMI</vt:lpstr>
      <vt:lpstr>BMI – continuous or categorical?</vt:lpstr>
      <vt:lpstr>Fracture and BMI</vt:lpstr>
      <vt:lpstr>Fracture and BMI</vt:lpstr>
      <vt:lpstr>Fracture and BMI</vt:lpstr>
      <vt:lpstr>Fracture and BMI</vt:lpstr>
      <vt:lpstr>Fracture and BMI</vt:lpstr>
      <vt:lpstr>Odds and ends</vt:lpstr>
      <vt:lpstr>Odds and ends</vt:lpstr>
      <vt:lpstr>Odds and ends</vt:lpstr>
      <vt:lpstr>Odds and ends</vt:lpstr>
      <vt:lpstr>References</vt:lpstr>
      <vt:lpstr>PowerPoint Presentation</vt:lpstr>
    </vt:vector>
  </TitlesOfParts>
  <Company>Sockeye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OHSU</dc:creator>
  <cp:lastModifiedBy>Emile Latour</cp:lastModifiedBy>
  <cp:revision>406</cp:revision>
  <cp:lastPrinted>2022-03-28T01:30:42Z</cp:lastPrinted>
  <dcterms:created xsi:type="dcterms:W3CDTF">2015-05-18T16:26:35Z</dcterms:created>
  <dcterms:modified xsi:type="dcterms:W3CDTF">2022-03-28T01:33:40Z</dcterms:modified>
</cp:coreProperties>
</file>